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5"/>
    <p:sldMasterId id="2147485555" r:id="rId6"/>
    <p:sldMasterId id="2147485564" r:id="rId7"/>
    <p:sldMasterId id="2147486396" r:id="rId8"/>
    <p:sldMasterId id="2147486412" r:id="rId9"/>
    <p:sldMasterId id="2147486419" r:id="rId10"/>
    <p:sldMasterId id="2147486431" r:id="rId11"/>
    <p:sldMasterId id="2147486440" r:id="rId12"/>
  </p:sldMasterIdLst>
  <p:notesMasterIdLst>
    <p:notesMasterId r:id="rId39"/>
  </p:notesMasterIdLst>
  <p:handoutMasterIdLst>
    <p:handoutMasterId r:id="rId40"/>
  </p:handoutMasterIdLst>
  <p:sldIdLst>
    <p:sldId id="473" r:id="rId13"/>
    <p:sldId id="474" r:id="rId14"/>
    <p:sldId id="455" r:id="rId15"/>
    <p:sldId id="378" r:id="rId16"/>
    <p:sldId id="433" r:id="rId17"/>
    <p:sldId id="431" r:id="rId18"/>
    <p:sldId id="399" r:id="rId19"/>
    <p:sldId id="432" r:id="rId20"/>
    <p:sldId id="465" r:id="rId21"/>
    <p:sldId id="435" r:id="rId22"/>
    <p:sldId id="475" r:id="rId23"/>
    <p:sldId id="443" r:id="rId24"/>
    <p:sldId id="462" r:id="rId25"/>
    <p:sldId id="441" r:id="rId26"/>
    <p:sldId id="460" r:id="rId27"/>
    <p:sldId id="469" r:id="rId28"/>
    <p:sldId id="470" r:id="rId29"/>
    <p:sldId id="471" r:id="rId30"/>
    <p:sldId id="464" r:id="rId31"/>
    <p:sldId id="415" r:id="rId32"/>
    <p:sldId id="456" r:id="rId33"/>
    <p:sldId id="395" r:id="rId34"/>
    <p:sldId id="459" r:id="rId35"/>
    <p:sldId id="453" r:id="rId36"/>
    <p:sldId id="476" r:id="rId37"/>
    <p:sldId id="472" r:id="rId38"/>
  </p:sldIdLst>
  <p:sldSz cx="9144000" cy="6858000" type="screen4x3"/>
  <p:notesSz cx="6797675" cy="987425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erine Martin" initials="KM" lastIdx="2" clrIdx="0"/>
  <p:cmAuthor id="1" name="MADDER, Ruth" initials="R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47679"/>
    <a:srgbClr val="99FF99"/>
    <a:srgbClr val="E7E7E7"/>
    <a:srgbClr val="002147"/>
    <a:srgbClr val="717EBD"/>
    <a:srgbClr val="DC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4" autoAdjust="0"/>
    <p:restoredTop sz="74971" autoAdjust="0"/>
  </p:normalViewPr>
  <p:slideViewPr>
    <p:cSldViewPr snapToGrid="0" snapToObjects="1">
      <p:cViewPr>
        <p:scale>
          <a:sx n="92" d="100"/>
          <a:sy n="92" d="100"/>
        </p:scale>
        <p:origin x="-372" y="780"/>
      </p:cViewPr>
      <p:guideLst>
        <p:guide orient="horz" pos="1413"/>
        <p:guide orient="horz" pos="1001"/>
        <p:guide orient="horz" pos="751"/>
        <p:guide orient="horz" pos="4184"/>
        <p:guide orient="horz" pos="4018"/>
        <p:guide pos="2880"/>
        <p:guide pos="185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-2928" y="-10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576" cy="4942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482" y="1"/>
            <a:ext cx="2946575" cy="4942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8AD9B71-AA17-403E-A2DC-BDF0C4E1A6A3}" type="datetime1">
              <a:rPr lang="en-GB" altLang="en-US"/>
              <a:pPr>
                <a:defRPr/>
              </a:pPr>
              <a:t>28/01/2016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406"/>
            <a:ext cx="2946576" cy="49426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482" y="9378406"/>
            <a:ext cx="2946575" cy="49426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E9259F-5198-4B94-B01B-B3B1216C69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520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576" cy="4942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482" y="1"/>
            <a:ext cx="2946575" cy="49426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1E1AD79-CD75-4214-94BC-67CD6FAE9FDB}" type="datetime1">
              <a:rPr lang="en-US" altLang="en-US"/>
              <a:pPr>
                <a:defRPr/>
              </a:pPr>
              <a:t>1/28/2016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7" y="4691572"/>
            <a:ext cx="5438464" cy="44420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  <a:endParaRPr lang="en-US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406"/>
            <a:ext cx="2946576" cy="49426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482" y="9378406"/>
            <a:ext cx="2946575" cy="49426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28DA1E5-060C-49DB-99FE-E627C07A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4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030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11</a:t>
            </a:fld>
            <a:endParaRPr lang="en-US" alt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12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13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14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4D7B3-4252-42EE-86AB-C14C51CCE9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186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0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871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810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19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3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8688" y="739775"/>
            <a:ext cx="4940300" cy="3706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5504" y="4979801"/>
            <a:ext cx="5784203" cy="440026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F80EE-F5DA-44F6-99E2-017F3500B22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83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030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48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48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baseline="0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24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88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2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030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4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5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6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DA1E5-060C-49DB-99FE-E627C07A547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70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8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2346BD-1049-4975-9E1A-9579DF9E8B77}" type="slidenum">
              <a:rPr lang="en-US" altLang="en-US" smtClean="0">
                <a:latin typeface="Calibri" pitchFamily="34" charset="0"/>
              </a:rPr>
              <a:pPr eaLnBrk="1" hangingPunct="1"/>
              <a:t>9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05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0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0" y="0"/>
            <a:ext cx="2143125" cy="607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0"/>
            <a:ext cx="6278562" cy="607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2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45466" y="2117185"/>
            <a:ext cx="4211470" cy="426138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631825" y="6402388"/>
            <a:ext cx="81359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0" smtClean="0">
                <a:solidFill>
                  <a:srgbClr val="747679"/>
                </a:solidFill>
              </a:rPr>
              <a:t>OGL Symposium September 2015 Session 1</a:t>
            </a:r>
            <a:endParaRPr 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287338" y="6391275"/>
            <a:ext cx="344487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CBDC-959F-49CF-9947-C0A37C8DE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51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8010_Powerpoint_Ho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50526" r="17249"/>
          <a:stretch>
            <a:fillRect/>
          </a:stretch>
        </p:blipFill>
        <p:spPr bwMode="auto">
          <a:xfrm>
            <a:off x="2808288" y="2257425"/>
            <a:ext cx="63357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149552"/>
            <a:ext cx="8571838" cy="443030"/>
          </a:xfrm>
        </p:spPr>
        <p:txBody>
          <a:bodyPr tIns="0"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7338" y="3358256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93688" y="3628840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74767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69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002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724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7476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402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3688" y="2110852"/>
            <a:ext cx="8566150" cy="4267723"/>
          </a:xfrm>
          <a:noFill/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6137-C6D7-4C98-A52A-7ABB9DAD2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52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6285-155A-4407-9C1F-412FDC212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854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85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8334" y="5852688"/>
            <a:ext cx="3760392" cy="525886"/>
          </a:xfrm>
          <a:solidFill>
            <a:srgbClr val="717EBD"/>
          </a:solidFill>
        </p:spPr>
        <p:txBody>
          <a:bodyPr lIns="144000" tIns="108000" bIns="10800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0678-8780-4367-BBEF-6C7918F10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059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45466" y="2117185"/>
            <a:ext cx="4211470" cy="42613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3650-BA87-4AB0-AA79-2891508BC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49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79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356000" y="2243138"/>
            <a:ext cx="4500936" cy="4135436"/>
          </a:xfrm>
          <a:solidFill>
            <a:srgbClr val="0082C0"/>
          </a:solidFill>
        </p:spPr>
        <p:txBody>
          <a:bodyPr lIns="216000" tIns="144000" rIns="72000">
            <a:normAutofit/>
          </a:bodyPr>
          <a:lstStyle>
            <a:lvl1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1pPr>
            <a:lvl2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2pPr>
            <a:lvl3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3pPr>
            <a:lvl4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4pPr>
            <a:lvl5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3FFB-4EFE-45C1-964C-A0DA867AC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464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8010_Powerpoint_Ho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50526" r="17249"/>
          <a:stretch>
            <a:fillRect/>
          </a:stretch>
        </p:blipFill>
        <p:spPr bwMode="auto">
          <a:xfrm>
            <a:off x="2808288" y="2257425"/>
            <a:ext cx="63357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149552"/>
            <a:ext cx="8571838" cy="443030"/>
          </a:xfrm>
        </p:spPr>
        <p:txBody>
          <a:bodyPr tIns="0" anchor="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7338" y="3358256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93688" y="3628840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038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002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51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7476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891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3688" y="2110852"/>
            <a:ext cx="8566150" cy="4267723"/>
          </a:xfrm>
          <a:noFill/>
          <a:ln>
            <a:noFill/>
          </a:ln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23CA-9142-4FCB-A5E0-6EAFCF4D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557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2FBA-8CF1-4B33-9E8B-4C41A3DA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031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85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8334" y="5852688"/>
            <a:ext cx="3760392" cy="525886"/>
          </a:xfrm>
          <a:solidFill>
            <a:srgbClr val="717EBD"/>
          </a:solidFill>
        </p:spPr>
        <p:txBody>
          <a:bodyPr lIns="144000" tIns="108000" bIns="10800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48CB-DF36-4583-B50F-C0EFD502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984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45466" y="2117185"/>
            <a:ext cx="4211470" cy="426138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04DA-30E8-4861-B17D-5F418C65E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645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356000" y="2243138"/>
            <a:ext cx="4500936" cy="4135436"/>
          </a:xfrm>
          <a:solidFill>
            <a:srgbClr val="0082C0"/>
          </a:solidFill>
        </p:spPr>
        <p:txBody>
          <a:bodyPr lIns="216000" tIns="144000" rIns="72000">
            <a:normAutofit/>
          </a:bodyPr>
          <a:lstStyle>
            <a:lvl1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1pPr>
            <a:lvl2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2pPr>
            <a:lvl3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3pPr>
            <a:lvl4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4pPr>
            <a:lvl5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  <a:p>
            <a:pPr lvl="0"/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732A-B8EB-4E77-88E4-EDE63FF46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797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07" indent="0" algn="ctr">
              <a:buNone/>
              <a:defRPr/>
            </a:lvl2pPr>
            <a:lvl3pPr marL="914013" indent="0" algn="ctr">
              <a:buNone/>
              <a:defRPr/>
            </a:lvl3pPr>
            <a:lvl4pPr marL="1371020" indent="0" algn="ctr">
              <a:buNone/>
              <a:defRPr/>
            </a:lvl4pPr>
            <a:lvl5pPr marL="1828026" indent="0" algn="ctr">
              <a:buNone/>
              <a:defRPr/>
            </a:lvl5pPr>
            <a:lvl6pPr marL="2285032" indent="0" algn="ctr">
              <a:buNone/>
              <a:defRPr/>
            </a:lvl6pPr>
            <a:lvl7pPr marL="2742040" indent="0" algn="ctr">
              <a:buNone/>
              <a:defRPr/>
            </a:lvl7pPr>
            <a:lvl8pPr marL="3199045" indent="0" algn="ctr">
              <a:buNone/>
              <a:defRPr/>
            </a:lvl8pPr>
            <a:lvl9pPr marL="36560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25600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521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8425" y="6451600"/>
            <a:ext cx="409575" cy="360363"/>
          </a:xfrm>
        </p:spPr>
        <p:txBody>
          <a:bodyPr/>
          <a:lstStyle>
            <a:lvl1pPr>
              <a:defRPr>
                <a:solidFill>
                  <a:srgbClr val="747679"/>
                </a:solidFill>
              </a:defRPr>
            </a:lvl1pPr>
          </a:lstStyle>
          <a:p>
            <a:pPr>
              <a:defRPr/>
            </a:pPr>
            <a:fld id="{00C978EB-B6D2-4F0C-8B9C-4DD42A71E5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64765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07" indent="0" algn="ctr">
              <a:buNone/>
              <a:defRPr/>
            </a:lvl2pPr>
            <a:lvl3pPr marL="914013" indent="0" algn="ctr">
              <a:buNone/>
              <a:defRPr/>
            </a:lvl3pPr>
            <a:lvl4pPr marL="1371020" indent="0" algn="ctr">
              <a:buNone/>
              <a:defRPr/>
            </a:lvl4pPr>
            <a:lvl5pPr marL="1828026" indent="0" algn="ctr">
              <a:buNone/>
              <a:defRPr/>
            </a:lvl5pPr>
            <a:lvl6pPr marL="2285032" indent="0" algn="ctr">
              <a:buNone/>
              <a:defRPr/>
            </a:lvl6pPr>
            <a:lvl7pPr marL="2742040" indent="0" algn="ctr">
              <a:buNone/>
              <a:defRPr/>
            </a:lvl7pPr>
            <a:lvl8pPr marL="3199045" indent="0" algn="ctr">
              <a:buNone/>
              <a:defRPr/>
            </a:lvl8pPr>
            <a:lvl9pPr marL="36560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918CE-95A4-45D3-8F70-41CCDEB667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87766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4B3AF-A1C5-4D34-B0EF-58B1B75CAC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574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07" indent="0">
              <a:buNone/>
              <a:defRPr sz="1800"/>
            </a:lvl2pPr>
            <a:lvl3pPr marL="914013" indent="0">
              <a:buNone/>
              <a:defRPr sz="1600"/>
            </a:lvl3pPr>
            <a:lvl4pPr marL="1371020" indent="0">
              <a:buNone/>
              <a:defRPr sz="1400"/>
            </a:lvl4pPr>
            <a:lvl5pPr marL="1828026" indent="0">
              <a:buNone/>
              <a:defRPr sz="1400"/>
            </a:lvl5pPr>
            <a:lvl6pPr marL="2285032" indent="0">
              <a:buNone/>
              <a:defRPr sz="1400"/>
            </a:lvl6pPr>
            <a:lvl7pPr marL="2742040" indent="0">
              <a:buNone/>
              <a:defRPr sz="1400"/>
            </a:lvl7pPr>
            <a:lvl8pPr marL="3199045" indent="0">
              <a:buNone/>
              <a:defRPr sz="1400"/>
            </a:lvl8pPr>
            <a:lvl9pPr marL="365605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57F6F-7EDF-49A9-BC29-18C28F770B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1766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2116138"/>
            <a:ext cx="4210050" cy="3954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92" y="2116138"/>
            <a:ext cx="4211637" cy="3954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6D524-DB4C-4D5A-8752-8118C9D5BE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68946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3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26" indent="0">
              <a:buNone/>
              <a:defRPr sz="1600" b="1"/>
            </a:lvl5pPr>
            <a:lvl6pPr marL="2285032" indent="0">
              <a:buNone/>
              <a:defRPr sz="1600" b="1"/>
            </a:lvl6pPr>
            <a:lvl7pPr marL="2742040" indent="0">
              <a:buNone/>
              <a:defRPr sz="1600" b="1"/>
            </a:lvl7pPr>
            <a:lvl8pPr marL="3199045" indent="0">
              <a:buNone/>
              <a:defRPr sz="1600" b="1"/>
            </a:lvl8pPr>
            <a:lvl9pPr marL="3656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7" indent="0">
              <a:buNone/>
              <a:defRPr sz="2000" b="1"/>
            </a:lvl2pPr>
            <a:lvl3pPr marL="914013" indent="0">
              <a:buNone/>
              <a:defRPr sz="1800" b="1"/>
            </a:lvl3pPr>
            <a:lvl4pPr marL="1371020" indent="0">
              <a:buNone/>
              <a:defRPr sz="1600" b="1"/>
            </a:lvl4pPr>
            <a:lvl5pPr marL="1828026" indent="0">
              <a:buNone/>
              <a:defRPr sz="1600" b="1"/>
            </a:lvl5pPr>
            <a:lvl6pPr marL="2285032" indent="0">
              <a:buNone/>
              <a:defRPr sz="1600" b="1"/>
            </a:lvl6pPr>
            <a:lvl7pPr marL="2742040" indent="0">
              <a:buNone/>
              <a:defRPr sz="1600" b="1"/>
            </a:lvl7pPr>
            <a:lvl8pPr marL="3199045" indent="0">
              <a:buNone/>
              <a:defRPr sz="1600" b="1"/>
            </a:lvl8pPr>
            <a:lvl9pPr marL="36560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D32C9-C3F9-4975-8470-6AAEB168D5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8358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6A3E1-2C0F-487F-BE17-F87944BC47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12539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2717B-04B8-4E3A-A6B0-B37074A29C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7784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07" indent="0">
              <a:buNone/>
              <a:defRPr sz="1200"/>
            </a:lvl2pPr>
            <a:lvl3pPr marL="914013" indent="0">
              <a:buNone/>
              <a:defRPr sz="1000"/>
            </a:lvl3pPr>
            <a:lvl4pPr marL="1371020" indent="0">
              <a:buNone/>
              <a:defRPr sz="900"/>
            </a:lvl4pPr>
            <a:lvl5pPr marL="1828026" indent="0">
              <a:buNone/>
              <a:defRPr sz="900"/>
            </a:lvl5pPr>
            <a:lvl6pPr marL="2285032" indent="0">
              <a:buNone/>
              <a:defRPr sz="900"/>
            </a:lvl6pPr>
            <a:lvl7pPr marL="2742040" indent="0">
              <a:buNone/>
              <a:defRPr sz="900"/>
            </a:lvl7pPr>
            <a:lvl8pPr marL="3199045" indent="0">
              <a:buNone/>
              <a:defRPr sz="900"/>
            </a:lvl8pPr>
            <a:lvl9pPr marL="3656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739DE-88DD-446C-9346-0A2B526612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1671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7" indent="0">
              <a:buNone/>
              <a:defRPr sz="2800"/>
            </a:lvl2pPr>
            <a:lvl3pPr marL="914013" indent="0">
              <a:buNone/>
              <a:defRPr sz="2400"/>
            </a:lvl3pPr>
            <a:lvl4pPr marL="1371020" indent="0">
              <a:buNone/>
              <a:defRPr sz="2000"/>
            </a:lvl4pPr>
            <a:lvl5pPr marL="1828026" indent="0">
              <a:buNone/>
              <a:defRPr sz="2000"/>
            </a:lvl5pPr>
            <a:lvl6pPr marL="2285032" indent="0">
              <a:buNone/>
              <a:defRPr sz="2000"/>
            </a:lvl6pPr>
            <a:lvl7pPr marL="2742040" indent="0">
              <a:buNone/>
              <a:defRPr sz="2000"/>
            </a:lvl7pPr>
            <a:lvl8pPr marL="3199045" indent="0">
              <a:buNone/>
              <a:defRPr sz="2000"/>
            </a:lvl8pPr>
            <a:lvl9pPr marL="3656052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07" indent="0">
              <a:buNone/>
              <a:defRPr sz="1200"/>
            </a:lvl2pPr>
            <a:lvl3pPr marL="914013" indent="0">
              <a:buNone/>
              <a:defRPr sz="1000"/>
            </a:lvl3pPr>
            <a:lvl4pPr marL="1371020" indent="0">
              <a:buNone/>
              <a:defRPr sz="900"/>
            </a:lvl4pPr>
            <a:lvl5pPr marL="1828026" indent="0">
              <a:buNone/>
              <a:defRPr sz="900"/>
            </a:lvl5pPr>
            <a:lvl6pPr marL="2285032" indent="0">
              <a:buNone/>
              <a:defRPr sz="900"/>
            </a:lvl6pPr>
            <a:lvl7pPr marL="2742040" indent="0">
              <a:buNone/>
              <a:defRPr sz="900"/>
            </a:lvl7pPr>
            <a:lvl8pPr marL="3199045" indent="0">
              <a:buNone/>
              <a:defRPr sz="900"/>
            </a:lvl8pPr>
            <a:lvl9pPr marL="36560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D9D4-8501-491B-92B0-20426C4CEB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263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2116138"/>
            <a:ext cx="4210050" cy="3954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2116138"/>
            <a:ext cx="4211637" cy="3954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10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59CF-BAF0-4493-A7D6-93BA3127A2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69569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8304" y="0"/>
            <a:ext cx="2143125" cy="607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0"/>
            <a:ext cx="6278562" cy="607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OGL Symposium September 2015 Session 1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22322-15BE-49C6-A8AA-D15F3CE9B5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726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90238" y="6431735"/>
            <a:ext cx="408577" cy="360363"/>
          </a:xfrm>
          <a:prstGeom prst="rect">
            <a:avLst/>
          </a:prstGeom>
        </p:spPr>
        <p:txBody>
          <a:bodyPr/>
          <a:lstStyle>
            <a:lvl1pPr algn="l">
              <a:defRPr lang="en-US" sz="1100" b="0" kern="1200" baseline="0" smtClean="0">
                <a:solidFill>
                  <a:srgbClr val="747679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127D9A4-BA4E-4FA0-AA8C-6E60CE2B853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92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 baseline="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OGL Symposium September 2015 Session 1</a:t>
            </a:r>
            <a:endParaRPr lang="en-US" b="0" dirty="0" smtClean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9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8010_Powerpoint_Ho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8084" y="2256705"/>
            <a:ext cx="6335916" cy="4601296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2149552"/>
            <a:ext cx="8571838" cy="443030"/>
          </a:xfrm>
        </p:spPr>
        <p:txBody>
          <a:bodyPr tIns="0" anchor="t" anchorCtr="0"/>
          <a:lstStyle/>
          <a:p>
            <a:r>
              <a:rPr lang="en-GB" dirty="0" smtClean="0"/>
              <a:t>Click to add title (Formal cover)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dirty="0" smtClean="0"/>
              <a:t>Click to add sub heading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358256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 smtClean="0"/>
              <a:t>Click to add presenter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93688" y="3628840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dirty="0" smtClean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27757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3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add page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GB" dirty="0" smtClean="0"/>
              <a:t>Click icon to add element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OGL Symposium September 2015 Session 1</a:t>
            </a:r>
            <a:endParaRPr lang="en-US" b="0" dirty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20978-8253-124C-B391-04AC4DA943D1}" type="slidenum">
              <a:rPr lang="en-US" smtClean="0">
                <a:solidFill>
                  <a:srgbClr val="002147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2147">
                  <a:tint val="75000"/>
                </a:srgbClr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35717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8568000" cy="4159222"/>
          </a:xfrm>
        </p:spPr>
        <p:txBody>
          <a:bodyPr/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r>
              <a:rPr lang="en-US" dirty="0" smtClean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add page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OGL Symposium September 2015 Session 1</a:t>
            </a:r>
            <a:endParaRPr lang="en-US" b="0" dirty="0">
              <a:solidFill>
                <a:srgbClr val="74767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392F13-CBE1-E840-9814-0C9E3ED7E984}" type="slidenum">
              <a:rPr lang="en-US" smtClean="0">
                <a:solidFill>
                  <a:srgbClr val="00214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2147">
                  <a:tint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dirty="0" smtClean="0"/>
              <a:t>Click to add sub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088334" y="5852688"/>
            <a:ext cx="3760392" cy="525886"/>
          </a:xfrm>
          <a:solidFill>
            <a:srgbClr val="717EBD"/>
          </a:solidFill>
        </p:spPr>
        <p:txBody>
          <a:bodyPr lIns="144000" tIns="108000" bIns="108000"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 smtClean="0"/>
              <a:t>Click to add annotation text</a:t>
            </a:r>
          </a:p>
        </p:txBody>
      </p:sp>
    </p:spTree>
    <p:extLst>
      <p:ext uri="{BB962C8B-B14F-4D97-AF65-F5344CB8AC3E}">
        <p14:creationId xmlns:p14="http://schemas.microsoft.com/office/powerpoint/2010/main" val="1897359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3"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8000" y="2149552"/>
            <a:ext cx="8571838" cy="443030"/>
          </a:xfrm>
        </p:spPr>
        <p:txBody>
          <a:bodyPr tIns="0" anchor="t" anchorCtr="0"/>
          <a:lstStyle>
            <a:lvl1pPr>
              <a:defRPr>
                <a:solidFill>
                  <a:srgbClr val="002147"/>
                </a:solidFill>
              </a:defRPr>
            </a:lvl1pPr>
          </a:lstStyle>
          <a:p>
            <a:r>
              <a:rPr lang="en-GB" dirty="0" smtClean="0"/>
              <a:t>Click to add divider page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dirty="0" smtClean="0"/>
              <a:t>Click to add divider page sub title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8000" y="1917767"/>
            <a:ext cx="8568937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46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Colour </a:t>
            </a:r>
            <a:r>
              <a:rPr lang="en-GB" dirty="0" err="1" smtClean="0"/>
              <a:t>Pallette</a:t>
            </a:r>
            <a:endParaRPr lang="en-US" dirty="0"/>
          </a:p>
        </p:txBody>
      </p:sp>
      <p:sp>
        <p:nvSpPr>
          <p:cNvPr id="5" name="Text Placeholder 2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87338" y="1269657"/>
            <a:ext cx="1486532" cy="485775"/>
          </a:xfrm>
        </p:spPr>
        <p:txBody>
          <a:bodyPr/>
          <a:lstStyle>
            <a:lvl1pPr>
              <a:buNone/>
              <a:defRPr>
                <a:solidFill>
                  <a:srgbClr val="747679"/>
                </a:solidFill>
              </a:defRPr>
            </a:lvl1pPr>
          </a:lstStyle>
          <a:p>
            <a:r>
              <a:rPr lang="en-US" dirty="0" smtClean="0"/>
              <a:t>Primary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859685" y="5486400"/>
            <a:ext cx="1634067" cy="1154668"/>
          </a:xfrm>
          <a:prstGeom prst="rect">
            <a:avLst/>
          </a:prstGeom>
          <a:solidFill>
            <a:srgbClr val="898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tIns="0" rIns="0" bIns="0" rtlCol="0" anchor="ctr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137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138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23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859685" y="3182679"/>
            <a:ext cx="1634067" cy="1058333"/>
          </a:xfrm>
          <a:prstGeom prst="rect">
            <a:avLst/>
          </a:prstGeom>
          <a:solidFill>
            <a:srgbClr val="9C1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rIns="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156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46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859685" y="4291412"/>
            <a:ext cx="1634067" cy="1154668"/>
          </a:xfrm>
          <a:prstGeom prst="rect">
            <a:avLst/>
          </a:prstGeom>
          <a:solidFill>
            <a:srgbClr val="5D4B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rIns="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93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234146" y="4291605"/>
            <a:ext cx="1634067" cy="1154668"/>
          </a:xfrm>
          <a:prstGeom prst="rect">
            <a:avLst/>
          </a:prstGeom>
          <a:solidFill>
            <a:srgbClr val="717E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113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126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189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04800" y="5486400"/>
            <a:ext cx="1634067" cy="1154668"/>
          </a:xfrm>
          <a:prstGeom prst="rect">
            <a:avLst/>
          </a:prstGeom>
          <a:solidFill>
            <a:srgbClr val="7476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tIns="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116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121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539590" y="5485184"/>
            <a:ext cx="1634067" cy="1154668"/>
          </a:xfrm>
          <a:prstGeom prst="rect">
            <a:avLst/>
          </a:prstGeom>
          <a:solidFill>
            <a:srgbClr val="4A19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74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25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544814" y="3190731"/>
            <a:ext cx="1634067" cy="1058333"/>
          </a:xfrm>
          <a:prstGeom prst="rect">
            <a:avLst/>
          </a:prstGeom>
          <a:solidFill>
            <a:srgbClr val="BD78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189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36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5544444" y="4291612"/>
            <a:ext cx="1634067" cy="1154668"/>
          </a:xfrm>
          <a:prstGeom prst="rect">
            <a:avLst/>
          </a:prstGeom>
          <a:solidFill>
            <a:srgbClr val="E7B5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231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181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7239370" y="1924631"/>
            <a:ext cx="1634067" cy="1224980"/>
          </a:xfrm>
          <a:prstGeom prst="rect">
            <a:avLst/>
          </a:prstGeom>
          <a:solidFill>
            <a:srgbClr val="E8D3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232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211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165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239370" y="3190732"/>
            <a:ext cx="1634067" cy="1058333"/>
          </a:xfrm>
          <a:prstGeom prst="rect">
            <a:avLst/>
          </a:prstGeom>
          <a:solidFill>
            <a:srgbClr val="DC91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220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174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04800" y="1920720"/>
            <a:ext cx="1634067" cy="1224980"/>
          </a:xfrm>
          <a:prstGeom prst="rect">
            <a:avLst/>
          </a:prstGeom>
          <a:solidFill>
            <a:srgbClr val="002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rIns="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33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71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865326" y="1269657"/>
            <a:ext cx="2887487" cy="485775"/>
          </a:xfrm>
        </p:spPr>
        <p:txBody>
          <a:bodyPr/>
          <a:lstStyle>
            <a:lvl1pPr>
              <a:buNone/>
              <a:defRPr>
                <a:solidFill>
                  <a:srgbClr val="747679"/>
                </a:solidFill>
              </a:defRPr>
            </a:lvl1pPr>
          </a:lstStyle>
          <a:p>
            <a:r>
              <a:rPr lang="en-US" dirty="0" smtClean="0"/>
              <a:t>Secondary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04800" y="4289011"/>
            <a:ext cx="1634067" cy="115466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tIns="0" rIns="0" bIns="0" rtlCol="0" anchor="ctr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859685" y="1920720"/>
            <a:ext cx="1634067" cy="1224980"/>
          </a:xfrm>
          <a:prstGeom prst="rect">
            <a:avLst/>
          </a:prstGeom>
          <a:solidFill>
            <a:srgbClr val="0082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rIns="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130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192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5544814" y="1924629"/>
            <a:ext cx="1634067" cy="1224980"/>
          </a:xfrm>
          <a:prstGeom prst="rect">
            <a:avLst/>
          </a:prstGeom>
          <a:solidFill>
            <a:srgbClr val="4B3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bIns="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R: 75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G: 50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B: 66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7239000" y="5494706"/>
            <a:ext cx="1634067" cy="1154668"/>
          </a:xfrm>
          <a:prstGeom prst="rect">
            <a:avLst/>
          </a:prstGeom>
          <a:solidFill>
            <a:srgbClr val="E7E7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04000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147"/>
                </a:solidFill>
              </a:rPr>
              <a:t>R: 231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147"/>
                </a:solidFill>
              </a:rPr>
              <a:t>G: 231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147"/>
                </a:solidFill>
              </a:rPr>
              <a:t>B: 231</a:t>
            </a:r>
            <a:endParaRPr lang="en-US" dirty="0">
              <a:solidFill>
                <a:srgbClr val="0021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6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69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178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34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86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56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585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30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677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63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8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4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86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8010_Powerpoint_Ho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50526" r="17249"/>
          <a:stretch>
            <a:fillRect/>
          </a:stretch>
        </p:blipFill>
        <p:spPr bwMode="auto">
          <a:xfrm>
            <a:off x="2808288" y="2257425"/>
            <a:ext cx="63357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149552"/>
            <a:ext cx="8571838" cy="443030"/>
          </a:xfrm>
        </p:spPr>
        <p:txBody>
          <a:bodyPr tIns="0"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7338" y="3358256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93688" y="3628840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747679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288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002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1325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7476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651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3688" y="2110852"/>
            <a:ext cx="8566150" cy="4267723"/>
          </a:xfrm>
          <a:noFill/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6137-C6D7-4C98-A52A-7ABB9DAD2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558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B6285-155A-4407-9C1F-412FDC2120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884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85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8334" y="5852688"/>
            <a:ext cx="3760392" cy="525886"/>
          </a:xfrm>
          <a:solidFill>
            <a:srgbClr val="717EBD"/>
          </a:solidFill>
        </p:spPr>
        <p:txBody>
          <a:bodyPr lIns="144000" tIns="108000" bIns="10800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10678-8780-4367-BBEF-6C7918F10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728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45466" y="2117185"/>
            <a:ext cx="4211470" cy="42613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3650-BA87-4AB0-AA79-2891508BC0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5047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356000" y="2243138"/>
            <a:ext cx="4500936" cy="4135436"/>
          </a:xfrm>
          <a:solidFill>
            <a:srgbClr val="0082C0"/>
          </a:solidFill>
        </p:spPr>
        <p:txBody>
          <a:bodyPr lIns="216000" tIns="144000" rIns="72000">
            <a:normAutofit/>
          </a:bodyPr>
          <a:lstStyle>
            <a:lvl1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1pPr>
            <a:lvl2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2pPr>
            <a:lvl3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3pPr>
            <a:lvl4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4pPr>
            <a:lvl5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3FFB-4EFE-45C1-964C-A0DA867AC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568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8010_Powerpoint_Hom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50526" r="17249"/>
          <a:stretch>
            <a:fillRect/>
          </a:stretch>
        </p:blipFill>
        <p:spPr bwMode="auto">
          <a:xfrm>
            <a:off x="2808288" y="2257425"/>
            <a:ext cx="63357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2149552"/>
            <a:ext cx="8571838" cy="443030"/>
          </a:xfrm>
        </p:spPr>
        <p:txBody>
          <a:bodyPr tIns="0" anchor="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7338" y="2634372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87338" y="3358256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93688" y="3628840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747679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5130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0021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75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4329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l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93688" y="2243138"/>
            <a:ext cx="8567737" cy="4140200"/>
          </a:xfrm>
          <a:prstGeom prst="rect">
            <a:avLst/>
          </a:prstGeom>
          <a:solidFill>
            <a:srgbClr val="7476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527408"/>
            <a:ext cx="8571838" cy="443030"/>
          </a:xfrm>
        </p:spPr>
        <p:txBody>
          <a:bodyPr tIns="0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20000" y="3012228"/>
            <a:ext cx="8572500" cy="546100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600" b="0" i="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0000" y="3736112"/>
            <a:ext cx="8572500" cy="336516"/>
          </a:xfrm>
        </p:spPr>
        <p:txBody>
          <a:bodyPr tIns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720000" y="4006696"/>
            <a:ext cx="8566150" cy="1503836"/>
          </a:xfrm>
        </p:spPr>
        <p:txBody>
          <a:bodyPr t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>
                <a:solidFill>
                  <a:srgbClr val="E7E7E7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77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93688" y="2110852"/>
            <a:ext cx="8566150" cy="4267723"/>
          </a:xfrm>
          <a:noFill/>
          <a:ln>
            <a:noFill/>
          </a:ln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523CA-9142-4FCB-A5E0-6EAFCF4D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413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2243138"/>
            <a:ext cx="8572904" cy="4135437"/>
          </a:xfr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2FBA-8CF1-4B33-9E8B-4C41A3DA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537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85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8334" y="5852688"/>
            <a:ext cx="3760392" cy="525886"/>
          </a:xfrm>
          <a:solidFill>
            <a:srgbClr val="717EBD"/>
          </a:solidFill>
        </p:spPr>
        <p:txBody>
          <a:bodyPr lIns="144000" tIns="108000" bIns="10800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48CB-DF36-4583-B50F-C0EFD502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277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45466" y="2117185"/>
            <a:ext cx="4211470" cy="4261389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04DA-30E8-4861-B17D-5F418C65E8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812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</p:spPr>
        <p:txBody>
          <a:bodyPr tIns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2600" b="0">
                <a:solidFill>
                  <a:srgbClr val="747679"/>
                </a:solidFill>
                <a:latin typeface="+mj-lt"/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356000" y="2243138"/>
            <a:ext cx="4500936" cy="4135436"/>
          </a:xfrm>
          <a:solidFill>
            <a:srgbClr val="0082C0"/>
          </a:solidFill>
        </p:spPr>
        <p:txBody>
          <a:bodyPr lIns="216000" tIns="144000" rIns="72000">
            <a:normAutofit/>
          </a:bodyPr>
          <a:lstStyle>
            <a:lvl1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1pPr>
            <a:lvl2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2pPr>
            <a:lvl3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3pPr>
            <a:lvl4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4pPr>
            <a:lvl5pPr>
              <a:spcBef>
                <a:spcPts val="400"/>
              </a:spcBef>
              <a:buFontTx/>
              <a:buNone/>
              <a:defRPr sz="1700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88000" y="2243138"/>
            <a:ext cx="4068000" cy="4159222"/>
          </a:xfrm>
        </p:spPr>
        <p:txBody>
          <a:bodyPr rtlCol="0">
            <a:normAutofit/>
          </a:bodyPr>
          <a:lstStyle>
            <a:lvl1pPr marL="266700" marR="0" indent="-2667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  <a:p>
            <a:pPr lvl="0"/>
            <a:endParaRPr lang="en-US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732A-B8EB-4E77-88E4-EDE63FF46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149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07" indent="0" algn="ctr">
              <a:buNone/>
              <a:defRPr/>
            </a:lvl2pPr>
            <a:lvl3pPr marL="914013" indent="0" algn="ctr">
              <a:buNone/>
              <a:defRPr/>
            </a:lvl3pPr>
            <a:lvl4pPr marL="1371020" indent="0" algn="ctr">
              <a:buNone/>
              <a:defRPr/>
            </a:lvl4pPr>
            <a:lvl5pPr marL="1828026" indent="0" algn="ctr">
              <a:buNone/>
              <a:defRPr/>
            </a:lvl5pPr>
            <a:lvl6pPr marL="2285032" indent="0" algn="ctr">
              <a:buNone/>
              <a:defRPr/>
            </a:lvl6pPr>
            <a:lvl7pPr marL="2742040" indent="0" algn="ctr">
              <a:buNone/>
              <a:defRPr/>
            </a:lvl7pPr>
            <a:lvl8pPr marL="3199045" indent="0" algn="ctr">
              <a:buNone/>
              <a:defRPr/>
            </a:lvl8pPr>
            <a:lvl9pPr marL="365605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652024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8425" y="6451600"/>
            <a:ext cx="409575" cy="360363"/>
          </a:xfrm>
        </p:spPr>
        <p:txBody>
          <a:bodyPr/>
          <a:lstStyle>
            <a:lvl1pPr>
              <a:defRPr>
                <a:solidFill>
                  <a:srgbClr val="747679"/>
                </a:solidFill>
              </a:defRPr>
            </a:lvl1pPr>
          </a:lstStyle>
          <a:p>
            <a:pPr>
              <a:defRPr/>
            </a:pPr>
            <a:fld id="{00C978EB-B6D2-4F0C-8B9C-4DD42A71E5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1074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3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38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7338" y="1917700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9" descr="8010_Powerpoint_P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77174"/>
          <a:stretch>
            <a:fillRect/>
          </a:stretch>
        </p:blipFill>
        <p:spPr bwMode="auto">
          <a:xfrm>
            <a:off x="7281863" y="0"/>
            <a:ext cx="158432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8010_Powerpoint_Home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50526" r="17249"/>
          <a:stretch>
            <a:fillRect/>
          </a:stretch>
        </p:blipFill>
        <p:spPr bwMode="auto">
          <a:xfrm>
            <a:off x="2808288" y="2257425"/>
            <a:ext cx="6335712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8" y="2116138"/>
            <a:ext cx="85740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4" r:id="rId1"/>
    <p:sldLayoutId id="2147486365" r:id="rId2"/>
    <p:sldLayoutId id="2147486366" r:id="rId3"/>
    <p:sldLayoutId id="2147486367" r:id="rId4"/>
    <p:sldLayoutId id="2147486368" r:id="rId5"/>
    <p:sldLayoutId id="2147486369" r:id="rId6"/>
    <p:sldLayoutId id="2147486370" r:id="rId7"/>
    <p:sldLayoutId id="2147486371" r:id="rId8"/>
    <p:sldLayoutId id="2147486372" r:id="rId9"/>
    <p:sldLayoutId id="2147486373" r:id="rId10"/>
    <p:sldLayoutId id="2147486374" r:id="rId11"/>
    <p:sldLayoutId id="214748641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OUP Argo" pitchFamily="34" charset="0"/>
          <a:ea typeface="ＭＳ Ｐゴシック" pitchFamily="34" charset="-128"/>
        </a:defRPr>
      </a:lvl9pPr>
    </p:titleStyle>
    <p:bodyStyle>
      <a:lvl1pPr marL="266700" indent="-266700" algn="l" defTabSz="457200" rtl="0" eaLnBrk="0" fontAlgn="base" hangingPunct="0">
        <a:spcBef>
          <a:spcPct val="20000"/>
        </a:spcBef>
        <a:spcAft>
          <a:spcPct val="0"/>
        </a:spcAft>
        <a:buFont typeface="OUP Argo" pitchFamily="34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5475" indent="-358775" algn="l" defTabSz="457200" rtl="0" eaLnBrk="0" fontAlgn="base" hangingPunct="0">
        <a:spcBef>
          <a:spcPct val="20000"/>
        </a:spcBef>
        <a:spcAft>
          <a:spcPct val="0"/>
        </a:spcAft>
        <a:buFont typeface="OUP Argo" pitchFamily="34" charset="0"/>
        <a:buChar char="–"/>
        <a:defRPr sz="2400">
          <a:solidFill>
            <a:srgbClr val="000000"/>
          </a:solidFill>
          <a:latin typeface="+mn-lt"/>
          <a:ea typeface="+mn-ea"/>
        </a:defRPr>
      </a:lvl2pPr>
      <a:lvl3pPr marL="892175" indent="-266700" algn="l" defTabSz="457200" rtl="0" eaLnBrk="0" fontAlgn="base" hangingPunct="0">
        <a:spcBef>
          <a:spcPct val="20000"/>
        </a:spcBef>
        <a:spcAft>
          <a:spcPct val="0"/>
        </a:spcAft>
        <a:buFont typeface="OUP Argo" pitchFamily="34" charset="0"/>
        <a:buChar char="•"/>
        <a:defRPr sz="2000">
          <a:solidFill>
            <a:srgbClr val="000000"/>
          </a:solidFill>
          <a:latin typeface="+mn-lt"/>
          <a:ea typeface="+mn-ea"/>
        </a:defRPr>
      </a:lvl3pPr>
      <a:lvl4pPr marL="1168400" indent="-276225" algn="l" defTabSz="457200" rtl="0" eaLnBrk="0" fontAlgn="base" hangingPunct="0">
        <a:spcBef>
          <a:spcPct val="20000"/>
        </a:spcBef>
        <a:spcAft>
          <a:spcPct val="0"/>
        </a:spcAft>
        <a:buFont typeface="OUP Argo" pitchFamily="34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1343025" indent="-174625" algn="l" defTabSz="457200" rtl="0" eaLnBrk="0" fontAlgn="base" hangingPunct="0">
        <a:spcBef>
          <a:spcPct val="20000"/>
        </a:spcBef>
        <a:spcAft>
          <a:spcPct val="0"/>
        </a:spcAft>
        <a:buFont typeface="OUP Argo" pitchFamily="34" charset="0"/>
        <a:buChar char="»"/>
        <a:defRPr sz="1600">
          <a:solidFill>
            <a:srgbClr val="000000"/>
          </a:solidFill>
          <a:latin typeface="+mn-lt"/>
          <a:ea typeface="+mn-ea"/>
        </a:defRPr>
      </a:lvl5pPr>
      <a:lvl6pPr marL="1800225" indent="-174625" algn="l" defTabSz="457200" rtl="0" fontAlgn="base">
        <a:spcBef>
          <a:spcPct val="20000"/>
        </a:spcBef>
        <a:spcAft>
          <a:spcPct val="0"/>
        </a:spcAft>
        <a:buFont typeface="OUP Argo" pitchFamily="34" charset="0"/>
        <a:buChar char="»"/>
        <a:defRPr sz="1600">
          <a:solidFill>
            <a:srgbClr val="000000"/>
          </a:solidFill>
          <a:latin typeface="+mn-lt"/>
          <a:ea typeface="+mn-ea"/>
        </a:defRPr>
      </a:lvl6pPr>
      <a:lvl7pPr marL="2257425" indent="-174625" algn="l" defTabSz="457200" rtl="0" fontAlgn="base">
        <a:spcBef>
          <a:spcPct val="20000"/>
        </a:spcBef>
        <a:spcAft>
          <a:spcPct val="0"/>
        </a:spcAft>
        <a:buFont typeface="OUP Argo" pitchFamily="34" charset="0"/>
        <a:buChar char="»"/>
        <a:defRPr sz="1600">
          <a:solidFill>
            <a:srgbClr val="000000"/>
          </a:solidFill>
          <a:latin typeface="+mn-lt"/>
          <a:ea typeface="+mn-ea"/>
        </a:defRPr>
      </a:lvl7pPr>
      <a:lvl8pPr marL="2714625" indent="-174625" algn="l" defTabSz="457200" rtl="0" fontAlgn="base">
        <a:spcBef>
          <a:spcPct val="20000"/>
        </a:spcBef>
        <a:spcAft>
          <a:spcPct val="0"/>
        </a:spcAft>
        <a:buFont typeface="OUP Argo" pitchFamily="34" charset="0"/>
        <a:buChar char="»"/>
        <a:defRPr sz="1600">
          <a:solidFill>
            <a:srgbClr val="000000"/>
          </a:solidFill>
          <a:latin typeface="+mn-lt"/>
          <a:ea typeface="+mn-ea"/>
        </a:defRPr>
      </a:lvl8pPr>
      <a:lvl9pPr marL="3171825" indent="-174625" algn="l" defTabSz="457200" rtl="0" fontAlgn="base">
        <a:spcBef>
          <a:spcPct val="20000"/>
        </a:spcBef>
        <a:spcAft>
          <a:spcPct val="0"/>
        </a:spcAft>
        <a:buFont typeface="OUP Argo" pitchFamily="34" charset="0"/>
        <a:buChar char="»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8" y="2116138"/>
            <a:ext cx="85740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88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338" y="6391275"/>
            <a:ext cx="344487" cy="360363"/>
          </a:xfrm>
          <a:prstGeom prst="rect">
            <a:avLst/>
          </a:prstGeom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C94"/>
                </a:solidFill>
              </a:defRPr>
            </a:lvl1pPr>
          </a:lstStyle>
          <a:p>
            <a:pPr>
              <a:defRPr/>
            </a:pPr>
            <a:fld id="{03CB85CE-62F1-4440-8EE9-813A00A04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338" y="1917700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5" name="Picture 9" descr="8010_Powerpoint_Pag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77174"/>
          <a:stretch>
            <a:fillRect/>
          </a:stretch>
        </p:blipFill>
        <p:spPr bwMode="auto">
          <a:xfrm>
            <a:off x="7281863" y="0"/>
            <a:ext cx="158432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  <p:sldLayoutId id="2147486386" r:id="rId2"/>
    <p:sldLayoutId id="2147486387" r:id="rId3"/>
    <p:sldLayoutId id="2147486375" r:id="rId4"/>
    <p:sldLayoutId id="2147486376" r:id="rId5"/>
    <p:sldLayoutId id="2147486377" r:id="rId6"/>
    <p:sldLayoutId id="2147486378" r:id="rId7"/>
    <p:sldLayoutId id="214748637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02147"/>
          </a:solidFill>
          <a:latin typeface="+mj-lt"/>
          <a:ea typeface="ＭＳ Ｐゴシック" pitchFamily="-112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1pPr>
      <a:lvl2pPr marL="625475" indent="-3587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2pPr>
      <a:lvl3pPr marL="892175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3pPr>
      <a:lvl4pPr marL="1168400" indent="-2762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4pPr>
      <a:lvl5pPr marL="1343025" indent="-1746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8" y="2116138"/>
            <a:ext cx="85740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88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Symposium September 2015 Session 1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338" y="6391275"/>
            <a:ext cx="344487" cy="360363"/>
          </a:xfrm>
          <a:prstGeom prst="rect">
            <a:avLst/>
          </a:prstGeom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C94"/>
                </a:solidFill>
              </a:defRPr>
            </a:lvl1pPr>
          </a:lstStyle>
          <a:p>
            <a:pPr>
              <a:defRPr/>
            </a:pPr>
            <a:fld id="{6DC086D4-1654-4D3B-A744-31F2C96FF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338" y="1917700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9" name="Picture 9" descr="8010_Powerpoint_Page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77174"/>
          <a:stretch>
            <a:fillRect/>
          </a:stretch>
        </p:blipFill>
        <p:spPr bwMode="auto">
          <a:xfrm>
            <a:off x="7281863" y="0"/>
            <a:ext cx="158432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89" r:id="rId2"/>
    <p:sldLayoutId id="2147486390" r:id="rId3"/>
    <p:sldLayoutId id="2147486380" r:id="rId4"/>
    <p:sldLayoutId id="2147486381" r:id="rId5"/>
    <p:sldLayoutId id="2147486382" r:id="rId6"/>
    <p:sldLayoutId id="2147486383" r:id="rId7"/>
    <p:sldLayoutId id="2147486384" r:id="rId8"/>
    <p:sldLayoutId id="2147486391" r:id="rId9"/>
    <p:sldLayoutId id="2147486394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02147"/>
          </a:solidFill>
          <a:latin typeface="+mj-lt"/>
          <a:ea typeface="ＭＳ Ｐゴシック" pitchFamily="-112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1pPr>
      <a:lvl2pPr marL="625475" indent="-3587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2pPr>
      <a:lvl3pPr marL="892175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3pPr>
      <a:lvl4pPr marL="1168400" indent="-2762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4pPr>
      <a:lvl5pPr marL="1343025" indent="-1746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287342" y="0"/>
            <a:ext cx="69373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41" y="2116138"/>
            <a:ext cx="8574087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92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747679"/>
                </a:solidFill>
                <a:latin typeface="+mn-lt"/>
              </a:defRPr>
            </a:lvl1pPr>
          </a:lstStyle>
          <a:p>
            <a:pPr defTabSz="914400">
              <a:defRPr/>
            </a:pPr>
            <a:r>
              <a:rPr lang="en-US" smtClean="0">
                <a:ea typeface="+mn-ea"/>
              </a:rPr>
              <a:t>OGL Symposium September 2015 Session 1</a:t>
            </a:r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342" y="6391276"/>
            <a:ext cx="344487" cy="360363"/>
          </a:xfrm>
          <a:prstGeom prst="rect">
            <a:avLst/>
          </a:prstGeom>
        </p:spPr>
        <p:txBody>
          <a:bodyPr vert="horz" wrap="square" lIns="0" tIns="4570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>
                <a:solidFill>
                  <a:srgbClr val="898C94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3F01A298-F0CA-4952-91B3-C1E68ED49F37}" type="slidenum">
              <a:rPr lang="en-US">
                <a:ea typeface="+mn-ea"/>
              </a:rPr>
              <a:pPr defTabSz="914400">
                <a:defRPr/>
              </a:pPr>
              <a:t>‹#›</a:t>
            </a:fld>
            <a:endParaRPr lang="en-US" dirty="0">
              <a:ea typeface="+mn-e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7342" y="1917701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7" name="Picture 9" descr="8010_Powerpoint_Page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81867" y="0"/>
            <a:ext cx="158432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6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97" r:id="rId1"/>
    <p:sldLayoutId id="2147486398" r:id="rId2"/>
    <p:sldLayoutId id="2147486399" r:id="rId3"/>
    <p:sldLayoutId id="2147486400" r:id="rId4"/>
    <p:sldLayoutId id="2147486401" r:id="rId5"/>
    <p:sldLayoutId id="2147486402" r:id="rId6"/>
    <p:sldLayoutId id="2147486403" r:id="rId7"/>
    <p:sldLayoutId id="2147486404" r:id="rId8"/>
    <p:sldLayoutId id="2147486405" r:id="rId9"/>
    <p:sldLayoutId id="2147486406" r:id="rId10"/>
    <p:sldLayoutId id="2147486407" r:id="rId11"/>
    <p:sldLayoutId id="2147486409" r:id="rId12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+mj-lt"/>
          <a:ea typeface="+mj-ea"/>
          <a:cs typeface="+mj-cs"/>
        </a:defRPr>
      </a:lvl1pPr>
      <a:lvl2pPr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2pPr>
      <a:lvl3pPr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3pPr>
      <a:lvl4pPr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4pPr>
      <a:lvl5pPr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5pPr>
      <a:lvl6pPr marL="457007"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6pPr>
      <a:lvl7pPr marL="914013"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7pPr>
      <a:lvl8pPr marL="1371020"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8pPr>
      <a:lvl9pPr marL="1828026" algn="l" defTabSz="457007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</a:defRPr>
      </a:lvl9pPr>
    </p:titleStyle>
    <p:bodyStyle>
      <a:lvl1pPr marL="266588" indent="-266588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5211" indent="-358623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rgbClr val="000000"/>
          </a:solidFill>
          <a:latin typeface="+mn-lt"/>
        </a:defRPr>
      </a:lvl2pPr>
      <a:lvl3pPr marL="891797" indent="-266588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00"/>
          </a:solidFill>
          <a:latin typeface="+mn-lt"/>
        </a:defRPr>
      </a:lvl3pPr>
      <a:lvl4pPr marL="1167905" indent="-276108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1342457" indent="-174552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0000"/>
          </a:solidFill>
          <a:latin typeface="+mn-lt"/>
        </a:defRPr>
      </a:lvl5pPr>
      <a:lvl6pPr marL="1799462" indent="-174552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0000"/>
          </a:solidFill>
          <a:latin typeface="+mn-lt"/>
        </a:defRPr>
      </a:lvl6pPr>
      <a:lvl7pPr marL="2256469" indent="-174552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0000"/>
          </a:solidFill>
          <a:latin typeface="+mn-lt"/>
        </a:defRPr>
      </a:lvl7pPr>
      <a:lvl8pPr marL="2713476" indent="-174552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0000"/>
          </a:solidFill>
          <a:latin typeface="+mn-lt"/>
        </a:defRPr>
      </a:lvl8pPr>
      <a:lvl9pPr marL="3170483" indent="-174552" algn="l" defTabSz="45700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7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3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20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6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0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5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2" algn="l" defTabSz="9140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000" y="0"/>
            <a:ext cx="6936094" cy="1269916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000" y="2116524"/>
            <a:ext cx="8572904" cy="3954427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099" y="6402360"/>
            <a:ext cx="81369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 b="1">
                <a:solidFill>
                  <a:srgbClr val="002147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  <a:ea typeface="+mn-ea"/>
              </a:rPr>
              <a:t>OGL Symposium September 2015 Session 1</a:t>
            </a:r>
            <a:endParaRPr lang="en-US" b="0" dirty="0">
              <a:solidFill>
                <a:srgbClr val="747679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91598"/>
            <a:ext cx="343099" cy="360000"/>
          </a:xfrm>
          <a:prstGeom prst="rect">
            <a:avLst/>
          </a:prstGeom>
        </p:spPr>
        <p:txBody>
          <a:bodyPr vert="horz" lIns="0" tIns="45720" rIns="0" bIns="0" rtlCol="0" anchor="ctr" anchorCtr="0"/>
          <a:lstStyle>
            <a:lvl1pPr algn="l">
              <a:defRPr sz="11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220978-8253-124C-B391-04AC4DA943D1}" type="slidenum">
              <a:rPr lang="en-US" smtClean="0">
                <a:solidFill>
                  <a:srgbClr val="002147">
                    <a:tint val="75000"/>
                  </a:srgb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2147">
                  <a:tint val="75000"/>
                </a:srgbClr>
              </a:solidFill>
              <a:latin typeface="Arial"/>
              <a:ea typeface="+mn-e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8000" y="1917767"/>
            <a:ext cx="8568937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8010_Powerpoint_P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1104" y="0"/>
            <a:ext cx="1585696" cy="15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8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rgbClr val="002147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625475" indent="-358775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892175" indent="-2667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168400" indent="-276225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1343025" indent="-174625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57478C-AB85-D545-9FAF-9D228C56A2D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6AD040-048B-644A-BD77-17C428F810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330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0" r:id="rId1"/>
    <p:sldLayoutId id="2147486421" r:id="rId2"/>
    <p:sldLayoutId id="2147486422" r:id="rId3"/>
    <p:sldLayoutId id="2147486423" r:id="rId4"/>
    <p:sldLayoutId id="2147486424" r:id="rId5"/>
    <p:sldLayoutId id="2147486425" r:id="rId6"/>
    <p:sldLayoutId id="2147486426" r:id="rId7"/>
    <p:sldLayoutId id="2147486427" r:id="rId8"/>
    <p:sldLayoutId id="2147486428" r:id="rId9"/>
    <p:sldLayoutId id="2147486429" r:id="rId10"/>
    <p:sldLayoutId id="21474864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8" y="2116138"/>
            <a:ext cx="85740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88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338" y="6391275"/>
            <a:ext cx="344487" cy="360363"/>
          </a:xfrm>
          <a:prstGeom prst="rect">
            <a:avLst/>
          </a:prstGeom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C94"/>
                </a:solidFill>
              </a:defRPr>
            </a:lvl1pPr>
          </a:lstStyle>
          <a:p>
            <a:pPr>
              <a:defRPr/>
            </a:pPr>
            <a:fld id="{03CB85CE-62F1-4440-8EE9-813A00A04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338" y="1917700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5" name="Picture 9" descr="8010_Powerpoint_Pag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77174"/>
          <a:stretch>
            <a:fillRect/>
          </a:stretch>
        </p:blipFill>
        <p:spPr bwMode="auto">
          <a:xfrm>
            <a:off x="7281863" y="0"/>
            <a:ext cx="158432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60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2" r:id="rId1"/>
    <p:sldLayoutId id="2147486433" r:id="rId2"/>
    <p:sldLayoutId id="2147486434" r:id="rId3"/>
    <p:sldLayoutId id="2147486435" r:id="rId4"/>
    <p:sldLayoutId id="2147486436" r:id="rId5"/>
    <p:sldLayoutId id="2147486437" r:id="rId6"/>
    <p:sldLayoutId id="2147486438" r:id="rId7"/>
    <p:sldLayoutId id="2147486439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02147"/>
          </a:solidFill>
          <a:latin typeface="+mj-lt"/>
          <a:ea typeface="ＭＳ Ｐゴシック" pitchFamily="-112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1pPr>
      <a:lvl2pPr marL="625475" indent="-3587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2pPr>
      <a:lvl3pPr marL="892175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3pPr>
      <a:lvl4pPr marL="1168400" indent="-2762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4pPr>
      <a:lvl5pPr marL="1343025" indent="-1746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7338" y="2116138"/>
            <a:ext cx="85740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6402388"/>
            <a:ext cx="813593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002147"/>
                </a:solidFill>
              </a:defRPr>
            </a:lvl1pPr>
          </a:lstStyle>
          <a:p>
            <a:pPr>
              <a:defRPr/>
            </a:pPr>
            <a:r>
              <a:rPr lang="en-US" altLang="en-US" smtClean="0"/>
              <a:t>OGL Metrolex,  January 2016</a:t>
            </a:r>
            <a:endParaRPr lang="en-US" altLang="en-US" b="0">
              <a:solidFill>
                <a:srgbClr val="74767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7338" y="6391275"/>
            <a:ext cx="344487" cy="360363"/>
          </a:xfrm>
          <a:prstGeom prst="rect">
            <a:avLst/>
          </a:prstGeom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898C94"/>
                </a:solidFill>
              </a:defRPr>
            </a:lvl1pPr>
          </a:lstStyle>
          <a:p>
            <a:pPr>
              <a:defRPr/>
            </a:pPr>
            <a:fld id="{6DC086D4-1654-4D3B-A744-31F2C96FF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7338" y="1917700"/>
            <a:ext cx="8569325" cy="1588"/>
          </a:xfrm>
          <a:prstGeom prst="line">
            <a:avLst/>
          </a:prstGeom>
          <a:ln w="7620" cap="flat" cmpd="sng" algn="ctr">
            <a:solidFill>
              <a:srgbClr val="00214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9" name="Picture 9" descr="8010_Powerpoint_Page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77174"/>
          <a:stretch>
            <a:fillRect/>
          </a:stretch>
        </p:blipFill>
        <p:spPr bwMode="auto">
          <a:xfrm>
            <a:off x="7281863" y="0"/>
            <a:ext cx="158432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31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1" r:id="rId1"/>
    <p:sldLayoutId id="2147486442" r:id="rId2"/>
    <p:sldLayoutId id="2147486443" r:id="rId3"/>
    <p:sldLayoutId id="2147486444" r:id="rId4"/>
    <p:sldLayoutId id="2147486445" r:id="rId5"/>
    <p:sldLayoutId id="2147486446" r:id="rId6"/>
    <p:sldLayoutId id="2147486447" r:id="rId7"/>
    <p:sldLayoutId id="2147486448" r:id="rId8"/>
    <p:sldLayoutId id="2147486449" r:id="rId9"/>
    <p:sldLayoutId id="214748645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rgbClr val="002147"/>
          </a:solidFill>
          <a:latin typeface="+mj-lt"/>
          <a:ea typeface="ＭＳ Ｐゴシック" pitchFamily="-112" charset="-128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 b="1">
          <a:solidFill>
            <a:srgbClr val="002147"/>
          </a:solidFill>
          <a:latin typeface="Arial" charset="0"/>
          <a:ea typeface="ＭＳ Ｐゴシック" pitchFamily="-112" charset="-128"/>
        </a:defRPr>
      </a:lvl9pPr>
    </p:titleStyle>
    <p:bodyStyle>
      <a:lvl1pPr marL="266700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1pPr>
      <a:lvl2pPr marL="625475" indent="-3587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2pPr>
      <a:lvl3pPr marL="892175" indent="-2667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3pPr>
      <a:lvl4pPr marL="1168400" indent="-2762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4pPr>
      <a:lvl5pPr marL="1343025" indent="-1746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000000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zu.oxforddictionaries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nso.oxforddictionarie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hyperlink" Target="https://nso.oxforddictionaries.com/" TargetMode="External"/><Relationship Id="rId4" Type="http://schemas.openxmlformats.org/officeDocument/2006/relationships/hyperlink" Target="https://zu.oxforddictionaries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G_7732-OUP powerpoint slide_fina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01602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3303" y="2599267"/>
            <a:ext cx="3568700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 b="1" baseline="30000" dirty="0" smtClean="0">
              <a:solidFill>
                <a:prstClr val="white"/>
              </a:solidFill>
              <a:latin typeface="Montserrat-Regular"/>
              <a:ea typeface="+mn-ea"/>
              <a:cs typeface="Montserrat-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baseline="30000" dirty="0" smtClean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Oxford </a:t>
            </a:r>
            <a:r>
              <a:rPr lang="en-US" sz="3200" b="1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Global Languages</a:t>
            </a:r>
            <a: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A defining project</a:t>
            </a:r>
            <a:b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endParaRPr lang="en-US" sz="3200" baseline="30000" dirty="0" smtClean="0">
              <a:solidFill>
                <a:prstClr val="white"/>
              </a:solidFill>
              <a:latin typeface="Montserrat-Regular"/>
              <a:ea typeface="+mn-ea"/>
              <a:cs typeface="Montserrat-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8th Global </a:t>
            </a:r>
            <a:r>
              <a:rPr lang="en-US" sz="2400" baseline="30000" dirty="0" smtClean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 </a:t>
            </a:r>
            <a:r>
              <a:rPr lang="en-US" sz="2400" baseline="30000" dirty="0" err="1" smtClean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WordNet</a:t>
            </a:r>
            <a:r>
              <a:rPr lang="en-US" sz="2400" baseline="30000" dirty="0" smtClean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  Conference</a:t>
            </a:r>
            <a: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r>
              <a:rPr lang="en-US" sz="2400" baseline="30000" dirty="0" smtClean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Bucharest </a:t>
            </a:r>
            <a: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>28th January 2016</a:t>
            </a:r>
            <a: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32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  <a:t/>
            </a:r>
            <a:br>
              <a:rPr lang="en-US" sz="2400" baseline="30000" dirty="0">
                <a:solidFill>
                  <a:prstClr val="white"/>
                </a:solidFill>
                <a:latin typeface="Montserrat-Regular"/>
                <a:ea typeface="+mn-ea"/>
                <a:cs typeface="Montserrat-Regular"/>
              </a:rPr>
            </a:br>
            <a:endParaRPr lang="en-US" sz="2400" baseline="30000" dirty="0" smtClean="0">
              <a:solidFill>
                <a:prstClr val="white"/>
              </a:solidFill>
              <a:latin typeface="Montserrat-Regular"/>
              <a:ea typeface="+mn-ea"/>
              <a:cs typeface="Montserrat-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40" y="6190603"/>
            <a:ext cx="4405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</a:rPr>
              <a:t>Jon French|  Advocacy and Partnerships Manager</a:t>
            </a:r>
            <a:endParaRPr lang="en-US" sz="1600" baseline="30000" dirty="0" smtClean="0">
              <a:solidFill>
                <a:prstClr val="black"/>
              </a:solidFill>
              <a:latin typeface="Montserrat-Regular"/>
              <a:ea typeface="+mn-ea"/>
              <a:cs typeface="Montserrat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1496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2322513"/>
            <a:ext cx="8383588" cy="3960812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solidFill>
                  <a:srgbClr val="FFFFFF"/>
                </a:solidFill>
                <a:ea typeface="ＭＳ Ｐゴシック" pitchFamily="34" charset="-128"/>
              </a:rPr>
              <a:t>Part 1 : Oxford Global Languages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challenge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response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Phase 1: The beginning …</a:t>
            </a:r>
          </a:p>
          <a:p>
            <a:pPr lvl="0"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FFFF00"/>
                </a:solidFill>
                <a:ea typeface="ＭＳ Ｐゴシック" pitchFamily="34" charset="-128"/>
              </a:rPr>
              <a:t>Part 2 </a:t>
            </a:r>
            <a:r>
              <a:rPr lang="en-GB" altLang="en-US" sz="2000" b="1" dirty="0">
                <a:solidFill>
                  <a:srgbClr val="FFFF00"/>
                </a:solidFill>
                <a:ea typeface="ＭＳ Ｐゴシック" pitchFamily="34" charset="-128"/>
              </a:rPr>
              <a:t>: </a:t>
            </a:r>
            <a:r>
              <a:rPr lang="en-GB" altLang="en-US" sz="2000" b="1" dirty="0" smtClean="0">
                <a:solidFill>
                  <a:srgbClr val="FFFF00"/>
                </a:solidFill>
                <a:ea typeface="ＭＳ Ｐゴシック" pitchFamily="34" charset="-128"/>
              </a:rPr>
              <a:t>Building the future</a:t>
            </a:r>
            <a:endParaRPr lang="en-GB" altLang="en-US" sz="2000" b="1" dirty="0">
              <a:solidFill>
                <a:srgbClr val="FFFF00"/>
              </a:solidFill>
              <a:ea typeface="ＭＳ Ｐゴシック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Developing the language content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Sustainable</a:t>
            </a:r>
            <a:r>
              <a:rPr lang="en-GB" altLang="en-US" dirty="0">
                <a:ea typeface="ＭＳ Ｐゴシック" pitchFamily="34" charset="-128"/>
              </a:rPr>
              <a:t>, flexible, and reusable data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Focus on usable outputs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>
                <a:ea typeface="ＭＳ Ｐゴシック" pitchFamily="34" charset="-128"/>
              </a:rPr>
              <a:t>Working with communities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Start small …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Partnerships– external and internal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solidFill>
                  <a:schemeClr val="bg1"/>
                </a:solidFill>
                <a:ea typeface="ＭＳ Ｐゴシック" pitchFamily="34" charset="-128"/>
              </a:rPr>
              <a:t>Where we are and next steps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6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6937375" cy="1270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  <a:cs typeface="Arial" charset="0"/>
              </a:rPr>
              <a:t>Mission Statement</a:t>
            </a: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439738" y="15240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r>
              <a:rPr lang="en-US" altLang="en-US" sz="3600" b="1" dirty="0" smtClean="0">
                <a:solidFill>
                  <a:srgbClr val="003573"/>
                </a:solidFill>
                <a:cs typeface="Arial" charset="0"/>
              </a:rPr>
              <a:t>Outline</a:t>
            </a:r>
            <a:endParaRPr lang="en-US" altLang="en-US" sz="3600" b="1" dirty="0">
              <a:solidFill>
                <a:srgbClr val="00357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80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Phase 1: the first 10 (11!)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002147"/>
                </a:solidFill>
              </a:rPr>
              <a:t>OGL </a:t>
            </a:r>
            <a:r>
              <a:rPr lang="en-US" altLang="en-US" dirty="0" err="1" smtClean="0">
                <a:solidFill>
                  <a:srgbClr val="002147"/>
                </a:solidFill>
              </a:rPr>
              <a:t>WordNet</a:t>
            </a:r>
            <a:r>
              <a:rPr lang="en-US" altLang="en-US" dirty="0" smtClean="0">
                <a:solidFill>
                  <a:srgbClr val="002147"/>
                </a:solidFill>
              </a:rPr>
              <a:t>,  January 2016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620983"/>
            <a:ext cx="6561594" cy="478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338" y="2191657"/>
            <a:ext cx="2049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002147"/>
              </a:solidFill>
            </a:endParaRPr>
          </a:p>
          <a:p>
            <a:r>
              <a:rPr lang="en-US" b="1" dirty="0" smtClean="0">
                <a:solidFill>
                  <a:srgbClr val="002147"/>
                </a:solidFill>
              </a:rPr>
              <a:t>Hindi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Indonesian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IsiZulu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Kiswahili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Latvian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Malay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Northern Sotho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Romanian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Setswana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Slovene</a:t>
            </a:r>
          </a:p>
          <a:p>
            <a:r>
              <a:rPr lang="en-US" b="1" dirty="0" smtClean="0">
                <a:solidFill>
                  <a:srgbClr val="002147"/>
                </a:solidFill>
              </a:rPr>
              <a:t>Urdu</a:t>
            </a:r>
          </a:p>
        </p:txBody>
      </p:sp>
    </p:spTree>
    <p:extLst>
      <p:ext uri="{BB962C8B-B14F-4D97-AF65-F5344CB8AC3E}">
        <p14:creationId xmlns:p14="http://schemas.microsoft.com/office/powerpoint/2010/main" val="1198903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4" y="2096157"/>
            <a:ext cx="5061857" cy="338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Building the future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dirty="0">
                <a:ea typeface="ＭＳ Ｐゴシック" pitchFamily="34" charset="-128"/>
              </a:rPr>
              <a:t>Sustainable, flexible, and reusable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26073" y="4474029"/>
            <a:ext cx="5355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FF0000"/>
                </a:solidFill>
              </a:rPr>
              <a:t>LEAP</a:t>
            </a:r>
          </a:p>
          <a:p>
            <a:pPr algn="ctr"/>
            <a:endParaRPr lang="en-GB" b="1" dirty="0" smtClean="0">
              <a:solidFill>
                <a:srgbClr val="FF0000"/>
              </a:solidFill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      L</a:t>
            </a:r>
            <a:r>
              <a:rPr lang="en-GB" b="1" dirty="0" smtClean="0"/>
              <a:t>EXICAL </a:t>
            </a:r>
            <a:r>
              <a:rPr lang="en-GB" b="1" dirty="0" smtClean="0">
                <a:solidFill>
                  <a:srgbClr val="FF0000"/>
                </a:solidFill>
              </a:rPr>
              <a:t>E</a:t>
            </a:r>
            <a:r>
              <a:rPr lang="en-GB" b="1" dirty="0" smtClean="0"/>
              <a:t>NGINE </a:t>
            </a:r>
            <a:r>
              <a:rPr lang="en-GB" b="1" dirty="0" smtClean="0">
                <a:solidFill>
                  <a:srgbClr val="FF0000"/>
                </a:solidFill>
              </a:rPr>
              <a:t>A</a:t>
            </a:r>
            <a:r>
              <a:rPr lang="en-GB" b="1" dirty="0" smtClean="0"/>
              <a:t>ND </a:t>
            </a:r>
            <a:r>
              <a:rPr lang="en-GB" b="1" dirty="0" smtClean="0">
                <a:solidFill>
                  <a:srgbClr val="FF0000"/>
                </a:solidFill>
              </a:rPr>
              <a:t>P</a:t>
            </a:r>
            <a:r>
              <a:rPr lang="en-GB" b="1" dirty="0" smtClean="0"/>
              <a:t>LATFORM</a:t>
            </a:r>
          </a:p>
          <a:p>
            <a:pPr algn="ctr"/>
            <a:r>
              <a:rPr lang="en-GB" b="1" dirty="0" smtClean="0"/>
              <a:t>      USES LINKED DATA, APIs, AND …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92873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Building the future …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/>
              <a:t>Focus on usable </a:t>
            </a:r>
            <a:r>
              <a:rPr lang="en-GB" dirty="0" smtClean="0"/>
              <a:t>outputs …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3" name="Picture 2" descr="C:\Users\frenchj\Documents\OGL Workspace\OGL Marketing\OGL images\2016-01-21 16_01_39-Explore &amp; Translate isiZulu - Oxford Dictionaries - Internet Explor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7" y="2047413"/>
            <a:ext cx="4339901" cy="42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enchj\Documents\OGL Workspace\OGL Marketing\OGL images\2016-01-21 16_02_47-Hlola futhi Uhumushe isiZulu - Oxford Dictionaries - Internet Explor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04" y="2047412"/>
            <a:ext cx="4065816" cy="42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484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Building the future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Communities and the ‘living </a:t>
            </a:r>
            <a:r>
              <a:rPr lang="en-GB" dirty="0"/>
              <a:t>dictionary</a:t>
            </a:r>
            <a:r>
              <a:rPr lang="en-GB" dirty="0" smtClean="0"/>
              <a:t>’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75116" y="2473653"/>
            <a:ext cx="29881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Managed by and for the communities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Assisted by: </a:t>
            </a:r>
          </a:p>
          <a:p>
            <a:r>
              <a:rPr lang="en-GB" sz="2000" b="1" dirty="0" smtClean="0"/>
              <a:t>Language Managers</a:t>
            </a:r>
            <a:r>
              <a:rPr lang="en-GB" sz="2000" dirty="0" smtClean="0"/>
              <a:t>, who oversee, moderate, and curate</a:t>
            </a:r>
          </a:p>
          <a:p>
            <a:r>
              <a:rPr lang="en-GB" sz="2000" b="1" dirty="0" smtClean="0"/>
              <a:t>Language Champions</a:t>
            </a:r>
            <a:r>
              <a:rPr lang="en-GB" sz="2000" dirty="0" smtClean="0"/>
              <a:t>, who promote and advocate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80" y="5897450"/>
            <a:ext cx="872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Language managers and champions for isiZulu and Northern Sotho pictured above. Also: Sonja Bosch, </a:t>
            </a:r>
            <a:r>
              <a:rPr lang="en-GB" sz="1400" dirty="0"/>
              <a:t>and </a:t>
            </a:r>
            <a:r>
              <a:rPr lang="en-GB" sz="1400" dirty="0" err="1"/>
              <a:t>Moroka</a:t>
            </a:r>
            <a:r>
              <a:rPr lang="en-GB" sz="1400" dirty="0"/>
              <a:t> </a:t>
            </a:r>
            <a:r>
              <a:rPr lang="en-GB" sz="1400" dirty="0" err="1"/>
              <a:t>Mamaile</a:t>
            </a:r>
            <a:r>
              <a:rPr lang="en-GB" sz="1400" dirty="0"/>
              <a:t> </a:t>
            </a:r>
            <a:r>
              <a:rPr lang="en-GB" sz="1400" dirty="0" err="1"/>
              <a:t>Ramaite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4398264" y="2291924"/>
            <a:ext cx="4312734" cy="3646806"/>
            <a:chOff x="4398264" y="2291924"/>
            <a:chExt cx="4312734" cy="364680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572" y="2334264"/>
              <a:ext cx="2324426" cy="1549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182" y="4132890"/>
              <a:ext cx="2656605" cy="177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8264" y="2332522"/>
              <a:ext cx="2180248" cy="1633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567" y="3865165"/>
              <a:ext cx="1639431" cy="2043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632327" y="2291924"/>
              <a:ext cx="949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err="1"/>
                <a:t>Sibusiso</a:t>
              </a:r>
              <a:r>
                <a:rPr lang="en-GB" sz="1400" dirty="0"/>
                <a:t> </a:t>
              </a:r>
              <a:r>
                <a:rPr lang="en-GB" sz="1400" dirty="0" err="1"/>
                <a:t>Dlamini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61036" y="2346472"/>
              <a:ext cx="949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err="1"/>
                <a:t>Langa</a:t>
              </a:r>
              <a:r>
                <a:rPr lang="en-GB" sz="1400" dirty="0"/>
                <a:t> </a:t>
              </a:r>
              <a:r>
                <a:rPr lang="en-GB" sz="1400" dirty="0" err="1"/>
                <a:t>Khumalo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1036" y="5415510"/>
              <a:ext cx="949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err="1"/>
                <a:t>Elsabé</a:t>
              </a:r>
              <a:r>
                <a:rPr lang="en-GB" sz="1400" dirty="0"/>
                <a:t> Taljard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26144" y="4167028"/>
              <a:ext cx="1690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 err="1"/>
                <a:t>Maropeng</a:t>
              </a:r>
              <a:r>
                <a:rPr lang="en-GB" sz="1400" dirty="0"/>
                <a:t> (Victor) </a:t>
              </a:r>
              <a:r>
                <a:rPr lang="en-GB" sz="1400" dirty="0" err="1"/>
                <a:t>Mojela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0321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/>
          <p:cNvSpPr/>
          <p:nvPr/>
        </p:nvSpPr>
        <p:spPr>
          <a:xfrm>
            <a:off x="448216" y="3639801"/>
            <a:ext cx="1173186" cy="1003175"/>
          </a:xfrm>
          <a:prstGeom prst="flowChartMagneticDisk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4903" y="5061187"/>
            <a:ext cx="1575846" cy="1074886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36806" y="3824015"/>
            <a:ext cx="738695" cy="747869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libri" pitchFamily="34" charset="0"/>
            </a:endParaRPr>
          </a:p>
        </p:txBody>
      </p:sp>
      <p:sp>
        <p:nvSpPr>
          <p:cNvPr id="27" name="Smiley Face 26"/>
          <p:cNvSpPr/>
          <p:nvPr/>
        </p:nvSpPr>
        <p:spPr>
          <a:xfrm>
            <a:off x="7802136" y="2435316"/>
            <a:ext cx="432048" cy="430926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7265" y="4031009"/>
            <a:ext cx="117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Calibri" pitchFamily="34" charset="0"/>
              </a:rPr>
              <a:t>Data Platform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53757" y="5219458"/>
            <a:ext cx="1549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Calibri" pitchFamily="34" charset="0"/>
              </a:rPr>
              <a:t>Editorial Tools</a:t>
            </a:r>
          </a:p>
          <a:p>
            <a:pPr algn="ctr"/>
            <a:r>
              <a:rPr lang="en-GB" sz="1400" dirty="0" smtClean="0">
                <a:latin typeface="Calibri" pitchFamily="34" charset="0"/>
              </a:rPr>
              <a:t>Input and output from DP</a:t>
            </a:r>
            <a:endParaRPr lang="en-GB" sz="1400" dirty="0"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36742" y="4039183"/>
            <a:ext cx="588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Calibri" pitchFamily="34" charset="0"/>
              </a:rPr>
              <a:t>CMS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47" name="Smiley Face 46"/>
          <p:cNvSpPr/>
          <p:nvPr/>
        </p:nvSpPr>
        <p:spPr>
          <a:xfrm>
            <a:off x="7802136" y="3505548"/>
            <a:ext cx="432048" cy="391751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717740" y="2081373"/>
            <a:ext cx="660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Calibri" pitchFamily="34" charset="0"/>
              </a:rPr>
              <a:t>User</a:t>
            </a:r>
          </a:p>
        </p:txBody>
      </p:sp>
      <p:sp>
        <p:nvSpPr>
          <p:cNvPr id="129" name="Smiley Face 128"/>
          <p:cNvSpPr/>
          <p:nvPr/>
        </p:nvSpPr>
        <p:spPr>
          <a:xfrm>
            <a:off x="2587476" y="5958122"/>
            <a:ext cx="432048" cy="391751"/>
          </a:xfrm>
          <a:prstGeom prst="smileyFac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654949" y="6347991"/>
            <a:ext cx="66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Calibri" pitchFamily="34" charset="0"/>
              </a:rPr>
              <a:t>Editor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740453" y="3685997"/>
            <a:ext cx="1199184" cy="101049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libri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91282" y="4056233"/>
            <a:ext cx="91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Website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429834" y="2109653"/>
            <a:ext cx="1527142" cy="1275619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itchFamily="34" charset="0"/>
            </a:endParaRPr>
          </a:p>
        </p:txBody>
      </p:sp>
      <p:sp>
        <p:nvSpPr>
          <p:cNvPr id="103" name="Smiley Face 102"/>
          <p:cNvSpPr/>
          <p:nvPr/>
        </p:nvSpPr>
        <p:spPr>
          <a:xfrm>
            <a:off x="7856954" y="4848144"/>
            <a:ext cx="432048" cy="391751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47932" y="3119817"/>
            <a:ext cx="940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Calibri" pitchFamily="34" charset="0"/>
              </a:rPr>
              <a:t>Contributor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571392" y="4418063"/>
            <a:ext cx="1003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latin typeface="Calibri" pitchFamily="34" charset="0"/>
              </a:rPr>
              <a:t>Language Champion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86398" y="2153865"/>
            <a:ext cx="1432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u="sng" dirty="0" smtClean="0">
                <a:solidFill>
                  <a:srgbClr val="000000"/>
                </a:solidFill>
                <a:latin typeface="Calibri" pitchFamily="34" charset="0"/>
              </a:rPr>
              <a:t>Consume</a:t>
            </a:r>
          </a:p>
          <a:p>
            <a:pPr algn="ctr"/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Lexical information:</a:t>
            </a:r>
          </a:p>
          <a:p>
            <a:pPr marL="171450" indent="-171450">
              <a:buFontTx/>
              <a:buChar char="-"/>
            </a:pPr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Definitions</a:t>
            </a:r>
          </a:p>
          <a:p>
            <a:pPr marL="171450" indent="-171450">
              <a:buFontTx/>
              <a:buChar char="-"/>
            </a:pPr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Translations</a:t>
            </a:r>
          </a:p>
          <a:p>
            <a:pPr marL="171450" indent="-171450">
              <a:buFontTx/>
              <a:buChar char="-"/>
            </a:pPr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Pronunciations</a:t>
            </a:r>
          </a:p>
          <a:p>
            <a:pPr marL="171450" indent="-171450">
              <a:buFontTx/>
              <a:buChar char="-"/>
            </a:pPr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Grammar etc.</a:t>
            </a:r>
            <a:endParaRPr lang="en-US" sz="1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5467543" y="3562110"/>
            <a:ext cx="1527142" cy="1256064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571239" y="3606321"/>
            <a:ext cx="1338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u="sng" dirty="0" smtClean="0">
                <a:solidFill>
                  <a:srgbClr val="000000"/>
                </a:solidFill>
                <a:latin typeface="Calibri" pitchFamily="34" charset="0"/>
              </a:rPr>
              <a:t>Contribute</a:t>
            </a:r>
          </a:p>
          <a:p>
            <a:pPr algn="ctr"/>
            <a:r>
              <a:rPr lang="en-GB" sz="1000" b="1" dirty="0" smtClean="0">
                <a:solidFill>
                  <a:srgbClr val="000000"/>
                </a:solidFill>
                <a:latin typeface="Calibri" pitchFamily="34" charset="0"/>
              </a:rPr>
              <a:t>Lexical information:</a:t>
            </a:r>
          </a:p>
          <a:p>
            <a:pPr marL="171450" indent="-171450">
              <a:buFontTx/>
              <a:buChar char="-"/>
            </a:pPr>
            <a:r>
              <a:rPr lang="en-GB" sz="1000" b="1" dirty="0">
                <a:solidFill>
                  <a:srgbClr val="000000"/>
                </a:solidFill>
                <a:latin typeface="Calibri" pitchFamily="34" charset="0"/>
              </a:rPr>
              <a:t>Tools</a:t>
            </a:r>
          </a:p>
          <a:p>
            <a:pPr marL="171450" indent="-171450">
              <a:buFontTx/>
              <a:buChar char="-"/>
            </a:pPr>
            <a:r>
              <a:rPr lang="en-GB" sz="1000" b="1" dirty="0">
                <a:solidFill>
                  <a:srgbClr val="000000"/>
                </a:solidFill>
                <a:latin typeface="Calibri" pitchFamily="34" charset="0"/>
              </a:rPr>
              <a:t>Forum</a:t>
            </a:r>
          </a:p>
          <a:p>
            <a:pPr marL="171450" indent="-171450">
              <a:buFontTx/>
              <a:buChar char="-"/>
            </a:pPr>
            <a:r>
              <a:rPr lang="en-GB" sz="1000" b="1" dirty="0">
                <a:solidFill>
                  <a:srgbClr val="000000"/>
                </a:solidFill>
                <a:latin typeface="Calibri" pitchFamily="34" charset="0"/>
              </a:rPr>
              <a:t>Games</a:t>
            </a:r>
          </a:p>
          <a:p>
            <a:pPr marL="171450" indent="-171450">
              <a:buFontTx/>
              <a:buChar char="-"/>
            </a:pPr>
            <a:r>
              <a:rPr lang="en-GB" sz="1000" b="1" dirty="0">
                <a:solidFill>
                  <a:srgbClr val="000000"/>
                </a:solidFill>
                <a:latin typeface="Calibri" pitchFamily="34" charset="0"/>
              </a:rPr>
              <a:t>Forms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5476969" y="4966355"/>
            <a:ext cx="1527142" cy="1216853"/>
          </a:xfrm>
          <a:prstGeom prst="round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656079" y="5410101"/>
            <a:ext cx="1206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u="sng" dirty="0" smtClean="0">
                <a:solidFill>
                  <a:srgbClr val="000000"/>
                </a:solidFill>
                <a:latin typeface="Calibri" pitchFamily="34" charset="0"/>
              </a:rPr>
              <a:t>Moderate, validate &amp; curate</a:t>
            </a:r>
            <a:endParaRPr lang="en-GB" sz="1000" b="1" u="sng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7477824" y="1980691"/>
            <a:ext cx="1190308" cy="43089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361242" y="2034238"/>
            <a:ext cx="1432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00"/>
                </a:solidFill>
                <a:latin typeface="Calibri" pitchFamily="34" charset="0"/>
              </a:rPr>
              <a:t>Community</a:t>
            </a:r>
          </a:p>
        </p:txBody>
      </p:sp>
      <p:sp>
        <p:nvSpPr>
          <p:cNvPr id="115" name="Smiley Face 114"/>
          <p:cNvSpPr/>
          <p:nvPr/>
        </p:nvSpPr>
        <p:spPr>
          <a:xfrm>
            <a:off x="7898281" y="2748230"/>
            <a:ext cx="432048" cy="391751"/>
          </a:xfrm>
          <a:prstGeom prst="smileyFac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783676" y="2478222"/>
            <a:ext cx="66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</a:rPr>
              <a:t>User</a:t>
            </a:r>
          </a:p>
        </p:txBody>
      </p:sp>
      <p:sp>
        <p:nvSpPr>
          <p:cNvPr id="117" name="Smiley Face 116"/>
          <p:cNvSpPr/>
          <p:nvPr/>
        </p:nvSpPr>
        <p:spPr>
          <a:xfrm>
            <a:off x="7898281" y="4009967"/>
            <a:ext cx="432048" cy="391751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618527" y="3683397"/>
            <a:ext cx="986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</a:rPr>
              <a:t>Contributor</a:t>
            </a:r>
          </a:p>
        </p:txBody>
      </p:sp>
      <p:sp>
        <p:nvSpPr>
          <p:cNvPr id="119" name="Smiley Face 118"/>
          <p:cNvSpPr/>
          <p:nvPr/>
        </p:nvSpPr>
        <p:spPr>
          <a:xfrm>
            <a:off x="7898281" y="5378022"/>
            <a:ext cx="432048" cy="391751"/>
          </a:xfrm>
          <a:prstGeom prst="smileyFac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692856" y="5769773"/>
            <a:ext cx="88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</a:rPr>
              <a:t>Language</a:t>
            </a:r>
            <a:r>
              <a:rPr lang="en-GB" sz="1000" b="1" dirty="0" smtClean="0">
                <a:latin typeface="Calibri" pitchFamily="34" charset="0"/>
              </a:rPr>
              <a:t> </a:t>
            </a:r>
            <a:r>
              <a:rPr lang="en-GB" sz="1200" b="1" dirty="0" smtClean="0">
                <a:latin typeface="Calibri" pitchFamily="34" charset="0"/>
              </a:rPr>
              <a:t>Manager</a:t>
            </a:r>
          </a:p>
        </p:txBody>
      </p:sp>
      <p:sp>
        <p:nvSpPr>
          <p:cNvPr id="121" name="Smiley Face 120"/>
          <p:cNvSpPr/>
          <p:nvPr/>
        </p:nvSpPr>
        <p:spPr>
          <a:xfrm>
            <a:off x="7285826" y="6128749"/>
            <a:ext cx="432048" cy="391751"/>
          </a:xfrm>
          <a:prstGeom prst="smileyFac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318329" y="6295238"/>
            <a:ext cx="1042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smtClean="0">
                <a:latin typeface="Calibri" pitchFamily="34" charset="0"/>
              </a:rPr>
              <a:t>Community Manager</a:t>
            </a:r>
          </a:p>
        </p:txBody>
      </p:sp>
      <p:cxnSp>
        <p:nvCxnSpPr>
          <p:cNvPr id="52" name="Straight Arrow Connector 51"/>
          <p:cNvCxnSpPr>
            <a:stCxn id="4" idx="3"/>
            <a:endCxn id="17" idx="0"/>
          </p:cNvCxnSpPr>
          <p:nvPr/>
        </p:nvCxnSpPr>
        <p:spPr>
          <a:xfrm>
            <a:off x="1034809" y="4642976"/>
            <a:ext cx="988017" cy="41821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7" idx="0"/>
            <a:endCxn id="19" idx="2"/>
          </p:cNvCxnSpPr>
          <p:nvPr/>
        </p:nvCxnSpPr>
        <p:spPr>
          <a:xfrm flipV="1">
            <a:off x="2022826" y="4571884"/>
            <a:ext cx="983328" cy="489303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9" idx="3"/>
            <a:endCxn id="99" idx="1"/>
          </p:cNvCxnSpPr>
          <p:nvPr/>
        </p:nvCxnSpPr>
        <p:spPr>
          <a:xfrm flipV="1">
            <a:off x="3375501" y="4191242"/>
            <a:ext cx="364952" cy="670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99" idx="0"/>
            <a:endCxn id="26" idx="1"/>
          </p:cNvCxnSpPr>
          <p:nvPr/>
        </p:nvCxnSpPr>
        <p:spPr>
          <a:xfrm flipV="1">
            <a:off x="4340045" y="2747463"/>
            <a:ext cx="1089789" cy="938534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6" idx="3"/>
          </p:cNvCxnSpPr>
          <p:nvPr/>
        </p:nvCxnSpPr>
        <p:spPr>
          <a:xfrm>
            <a:off x="6956976" y="2747463"/>
            <a:ext cx="941305" cy="196642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endCxn id="117" idx="1"/>
          </p:cNvCxnSpPr>
          <p:nvPr/>
        </p:nvCxnSpPr>
        <p:spPr>
          <a:xfrm>
            <a:off x="6839785" y="3385272"/>
            <a:ext cx="1121768" cy="682066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07" idx="1"/>
            <a:endCxn id="99" idx="3"/>
          </p:cNvCxnSpPr>
          <p:nvPr/>
        </p:nvCxnSpPr>
        <p:spPr>
          <a:xfrm flipH="1">
            <a:off x="4939637" y="4190142"/>
            <a:ext cx="527906" cy="1100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7" idx="2"/>
            <a:endCxn id="107" idx="3"/>
          </p:cNvCxnSpPr>
          <p:nvPr/>
        </p:nvCxnSpPr>
        <p:spPr>
          <a:xfrm flipH="1" flipV="1">
            <a:off x="6994685" y="4190142"/>
            <a:ext cx="903596" cy="15701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19" idx="2"/>
            <a:endCxn id="111" idx="3"/>
          </p:cNvCxnSpPr>
          <p:nvPr/>
        </p:nvCxnSpPr>
        <p:spPr>
          <a:xfrm flipH="1">
            <a:off x="7004111" y="5573898"/>
            <a:ext cx="894170" cy="884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11" idx="1"/>
            <a:endCxn id="99" idx="2"/>
          </p:cNvCxnSpPr>
          <p:nvPr/>
        </p:nvCxnSpPr>
        <p:spPr>
          <a:xfrm flipH="1" flipV="1">
            <a:off x="4340045" y="4696487"/>
            <a:ext cx="1136924" cy="878295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endCxn id="119" idx="1"/>
          </p:cNvCxnSpPr>
          <p:nvPr/>
        </p:nvCxnSpPr>
        <p:spPr>
          <a:xfrm>
            <a:off x="6862710" y="4818174"/>
            <a:ext cx="1098843" cy="617219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Title 8"/>
          <p:cNvSpPr txBox="1">
            <a:spLocks/>
          </p:cNvSpPr>
          <p:nvPr/>
        </p:nvSpPr>
        <p:spPr bwMode="auto">
          <a:xfrm>
            <a:off x="287338" y="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2147"/>
                </a:solidFill>
                <a:latin typeface="+mj-lt"/>
                <a:ea typeface="ＭＳ Ｐゴシック" pitchFamily="-112" charset="-128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2147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Building the future</a:t>
            </a:r>
          </a:p>
        </p:txBody>
      </p:sp>
      <p:sp>
        <p:nvSpPr>
          <p:cNvPr id="148" name="Text Placeholder 9"/>
          <p:cNvSpPr txBox="1">
            <a:spLocks/>
          </p:cNvSpPr>
          <p:nvPr/>
        </p:nvSpPr>
        <p:spPr>
          <a:xfrm>
            <a:off x="198717" y="1270000"/>
            <a:ext cx="6937375" cy="485775"/>
          </a:xfrm>
          <a:prstGeom prst="rect">
            <a:avLst/>
          </a:prstGeom>
        </p:spPr>
        <p:txBody>
          <a:bodyPr/>
          <a:lstStyle>
            <a:lvl1pPr marL="266700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625475" indent="-3587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000000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892175" indent="-2667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168400" indent="-2762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1343025" indent="-1746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0000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en-GB" sz="2600" dirty="0" smtClean="0">
                <a:solidFill>
                  <a:schemeClr val="bg1">
                    <a:lumMod val="50000"/>
                  </a:schemeClr>
                </a:solidFill>
              </a:rPr>
              <a:t>Behind the ‘living dictionary’ communities</a:t>
            </a:r>
          </a:p>
        </p:txBody>
      </p:sp>
      <p:sp>
        <p:nvSpPr>
          <p:cNvPr id="49" name="Smiley Face 48"/>
          <p:cNvSpPr/>
          <p:nvPr/>
        </p:nvSpPr>
        <p:spPr>
          <a:xfrm>
            <a:off x="7904861" y="4682427"/>
            <a:ext cx="432048" cy="391751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2062" y="4649476"/>
            <a:ext cx="103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Calibri" pitchFamily="34" charset="0"/>
              </a:rPr>
              <a:t>Language Champion</a:t>
            </a:r>
            <a:endParaRPr lang="en-GB" sz="1200" b="1" dirty="0">
              <a:latin typeface="Calibri" pitchFamily="34" charset="0"/>
            </a:endParaRPr>
          </a:p>
        </p:txBody>
      </p:sp>
      <p:cxnSp>
        <p:nvCxnSpPr>
          <p:cNvPr id="50" name="Straight Arrow Connector 49"/>
          <p:cNvCxnSpPr>
            <a:stCxn id="4" idx="4"/>
            <a:endCxn id="19" idx="1"/>
          </p:cNvCxnSpPr>
          <p:nvPr/>
        </p:nvCxnSpPr>
        <p:spPr>
          <a:xfrm>
            <a:off x="1621402" y="4141389"/>
            <a:ext cx="1015404" cy="5656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142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338" y="370390"/>
            <a:ext cx="6937375" cy="899610"/>
          </a:xfrm>
        </p:spPr>
        <p:txBody>
          <a:bodyPr/>
          <a:lstStyle/>
          <a:p>
            <a:r>
              <a:rPr lang="en-GB" altLang="en-US" dirty="0" smtClean="0">
                <a:ea typeface="ＭＳ Ｐゴシック" pitchFamily="34" charset="-128"/>
              </a:rPr>
              <a:t/>
            </a:r>
            <a:br>
              <a:rPr lang="en-GB" altLang="en-US" dirty="0" smtClean="0">
                <a:ea typeface="ＭＳ Ｐゴシック" pitchFamily="34" charset="-128"/>
              </a:rPr>
            </a:br>
            <a:r>
              <a:rPr lang="en-GB" altLang="en-US" dirty="0">
                <a:ea typeface="ＭＳ Ｐゴシック" pitchFamily="34" charset="-128"/>
              </a:rPr>
              <a:t/>
            </a:r>
            <a:br>
              <a:rPr lang="en-GB" altLang="en-US" dirty="0">
                <a:ea typeface="ＭＳ Ｐゴシック" pitchFamily="34" charset="-128"/>
              </a:rPr>
            </a:br>
            <a:r>
              <a:rPr lang="en-GB" altLang="en-US" dirty="0" smtClean="0">
                <a:ea typeface="ＭＳ Ｐゴシック" pitchFamily="34" charset="-128"/>
              </a:rPr>
              <a:t>Building </a:t>
            </a:r>
            <a:r>
              <a:rPr lang="en-GB" altLang="en-US" dirty="0">
                <a:ea typeface="ＭＳ Ｐゴシック" pitchFamily="34" charset="-128"/>
              </a:rPr>
              <a:t>the future</a:t>
            </a:r>
            <a:br>
              <a:rPr lang="en-GB" altLang="en-US" dirty="0">
                <a:ea typeface="ＭＳ Ｐゴシック" pitchFamily="34" charset="-128"/>
              </a:rPr>
            </a:b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OUP Lexical Data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We have loads: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Dictionaries </a:t>
            </a:r>
          </a:p>
          <a:p>
            <a:r>
              <a:rPr lang="en-GB" dirty="0" smtClean="0"/>
              <a:t>Thesauri</a:t>
            </a:r>
          </a:p>
          <a:p>
            <a:r>
              <a:rPr lang="en-GB" dirty="0" smtClean="0"/>
              <a:t>Morphology</a:t>
            </a:r>
          </a:p>
          <a:p>
            <a:r>
              <a:rPr lang="en-GB" dirty="0" smtClean="0"/>
              <a:t>Usage examples</a:t>
            </a:r>
          </a:p>
          <a:p>
            <a:pPr marL="0" indent="0">
              <a:buNone/>
            </a:pPr>
            <a:r>
              <a:rPr lang="en-GB" dirty="0" smtClean="0"/>
              <a:t>                                 etc.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r="19415"/>
          <a:stretch>
            <a:fillRect/>
          </a:stretch>
        </p:blipFill>
        <p:spPr bwMode="auto">
          <a:xfrm>
            <a:off x="611430" y="2249033"/>
            <a:ext cx="3173492" cy="32446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72" rev="107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8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the future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Data sets were </a:t>
            </a:r>
            <a:r>
              <a:rPr lang="en-GB" b="1" dirty="0" err="1" smtClean="0"/>
              <a:t>siloed</a:t>
            </a:r>
            <a:r>
              <a:rPr lang="en-GB" dirty="0" smtClean="0"/>
              <a:t>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Managing links was difficult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Current delivery by manual data dump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endParaRPr lang="en-US" altLang="en-US" b="0" dirty="0" smtClean="0"/>
          </a:p>
          <a:p>
            <a:pPr lvl="0"/>
            <a:r>
              <a:rPr lang="en-US" altLang="en-US" b="0" dirty="0" smtClean="0"/>
              <a:t>OGL  </a:t>
            </a:r>
            <a:r>
              <a:rPr lang="en-US" altLang="en-US" b="0" dirty="0" err="1"/>
              <a:t>WordNet</a:t>
            </a:r>
            <a:r>
              <a:rPr lang="en-US" altLang="en-US" b="0" dirty="0"/>
              <a:t> January 2016</a:t>
            </a:r>
          </a:p>
          <a:p>
            <a:pPr>
              <a:defRPr/>
            </a:pPr>
            <a:endParaRPr lang="en-US" altLang="en-US" b="0" dirty="0">
              <a:solidFill>
                <a:srgbClr val="74767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7E0304DA-30E8-4861-B17D-5F418C65E84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7" name="Picture 4" descr="https://d30y9cdsu7xlg0.cloudfront.net/png/91714-200.pn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r="1088"/>
          <a:stretch>
            <a:fillRect/>
          </a:stretch>
        </p:blipFill>
        <p:spPr bwMode="auto">
          <a:xfrm>
            <a:off x="1712632" y="4005842"/>
            <a:ext cx="1939371" cy="19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d30y9cdsu7xlg0.cloudfront.net/png/91714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7" y="3226959"/>
            <a:ext cx="1557766" cy="15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30y9cdsu7xlg0.cloudfront.net/png/91714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83" y="2547257"/>
            <a:ext cx="1165880" cy="11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the future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OUP’s solution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645466" y="2511706"/>
            <a:ext cx="4211470" cy="386686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Linked data</a:t>
            </a:r>
          </a:p>
          <a:p>
            <a:r>
              <a:rPr lang="en-GB" sz="1800" dirty="0" smtClean="0"/>
              <a:t>Scalable data integration</a:t>
            </a:r>
          </a:p>
          <a:p>
            <a:r>
              <a:rPr lang="en-GB" sz="1800" dirty="0" smtClean="0"/>
              <a:t>Graph model</a:t>
            </a:r>
          </a:p>
          <a:p>
            <a:r>
              <a:rPr lang="en-GB" sz="1800" dirty="0" err="1" smtClean="0"/>
              <a:t>Inferencing</a:t>
            </a:r>
            <a:endParaRPr lang="en-GB" sz="1800" dirty="0"/>
          </a:p>
          <a:p>
            <a:pPr marL="0" indent="0">
              <a:buNone/>
            </a:pPr>
            <a:endParaRPr lang="en-GB" sz="1100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API access</a:t>
            </a:r>
          </a:p>
          <a:p>
            <a:r>
              <a:rPr lang="en-GB" sz="1800" dirty="0" smtClean="0"/>
              <a:t>Tiered access</a:t>
            </a:r>
          </a:p>
          <a:p>
            <a:r>
              <a:rPr lang="en-GB" sz="1800" dirty="0" smtClean="0"/>
              <a:t>Usage analytics</a:t>
            </a:r>
          </a:p>
          <a:p>
            <a:r>
              <a:rPr lang="en-GB" sz="1800" dirty="0" smtClean="0"/>
              <a:t>Different views on the data</a:t>
            </a:r>
            <a:endParaRPr lang="en-GB" sz="1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0" dirty="0" smtClean="0"/>
              <a:t>OGL </a:t>
            </a:r>
            <a:r>
              <a:rPr lang="en-US" altLang="en-US" b="0" dirty="0" err="1" smtClean="0"/>
              <a:t>WordNet</a:t>
            </a:r>
            <a:r>
              <a:rPr lang="en-US" altLang="en-US" b="0" dirty="0" smtClean="0"/>
              <a:t> January 2016</a:t>
            </a:r>
            <a:endParaRPr lang="en-US" altLang="en-US" b="0" dirty="0">
              <a:solidFill>
                <a:srgbClr val="74767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7E0304DA-30E8-4861-B17D-5F418C65E84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56" y="2117185"/>
            <a:ext cx="1744357" cy="170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59" y="4438650"/>
            <a:ext cx="28003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89702" y="1989816"/>
            <a:ext cx="148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Why?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707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Building the future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b="0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dirty="0" smtClean="0">
                <a:ea typeface="ＭＳ Ｐゴシック" pitchFamily="34" charset="-128"/>
              </a:rPr>
              <a:t>Start small …</a:t>
            </a: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6790045" y="6193058"/>
            <a:ext cx="2305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u="sng" dirty="0">
                <a:solidFill>
                  <a:srgbClr val="000000"/>
                </a:solidFill>
                <a:hlinkClick r:id="rId3"/>
              </a:rPr>
              <a:t>https://zu.oxforddictionaries.com/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3533" y="6193058"/>
            <a:ext cx="25247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u="sng" dirty="0">
                <a:solidFill>
                  <a:srgbClr val="000000"/>
                </a:solidFill>
                <a:hlinkClick r:id="rId4"/>
              </a:rPr>
              <a:t>https://nso.oxforddictionaries.com/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9" y="2025503"/>
            <a:ext cx="2057002" cy="3991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71" y="2069467"/>
            <a:ext cx="1943303" cy="3947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825" y="2478505"/>
            <a:ext cx="3969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Experimental approach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Launch quickly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Focus on users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Partnerships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/>
              <a:t>Start small and build!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53555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OUP dictionaries: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tradition of public involvement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8" y="2110852"/>
            <a:ext cx="8569790" cy="424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frenchj\Desktop\OXFORD QUALITY PROJECT  MARCH 2015\OQP Brochure review\Images for brochure\Murray 600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94" y="2110852"/>
            <a:ext cx="1635744" cy="21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1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ea typeface="ＭＳ Ｐゴシック" pitchFamily="34" charset="-128"/>
              </a:rPr>
              <a:t>Building the future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dirty="0">
                <a:ea typeface="ＭＳ Ｐゴシック" pitchFamily="34" charset="-128"/>
              </a:rPr>
              <a:t>Partnerships – internal and external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endParaRPr lang="en-US" altLang="en-US" b="0" dirty="0" smtClean="0"/>
          </a:p>
          <a:p>
            <a:pPr lvl="0"/>
            <a:r>
              <a:rPr lang="en-US" altLang="en-US" b="0" dirty="0" smtClean="0"/>
              <a:t>OGL  </a:t>
            </a:r>
            <a:r>
              <a:rPr lang="en-US" altLang="en-US" b="0" dirty="0" err="1"/>
              <a:t>WordNet</a:t>
            </a:r>
            <a:r>
              <a:rPr lang="en-US" altLang="en-US" b="0" dirty="0"/>
              <a:t> January 2016</a:t>
            </a:r>
          </a:p>
          <a:p>
            <a:pPr>
              <a:defRPr/>
            </a:pPr>
            <a:endParaRPr lang="en-US" b="0" dirty="0">
              <a:solidFill>
                <a:srgbClr val="74767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429" y="2479040"/>
            <a:ext cx="44103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Pool and test ideas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Share expertise 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More collective resource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Move faster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Access to new markets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800" dirty="0" smtClean="0"/>
              <a:t>New business models</a:t>
            </a:r>
          </a:p>
          <a:p>
            <a:endParaRPr lang="en-GB" sz="2400" dirty="0" smtClean="0"/>
          </a:p>
        </p:txBody>
      </p:sp>
      <p:pic>
        <p:nvPicPr>
          <p:cNvPr id="1026" name="Picture 2" descr="Image result for image of partner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31" y="2922270"/>
            <a:ext cx="3922032" cy="23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2C43650-BA87-4AB0-AA79-2891508BC06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2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2322513"/>
            <a:ext cx="8383588" cy="3960812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solidFill>
                  <a:srgbClr val="FFFFFF"/>
                </a:solidFill>
                <a:ea typeface="ＭＳ Ｐゴシック" pitchFamily="34" charset="-128"/>
              </a:rPr>
              <a:t>Part 1 : Oxford Global Languages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challenge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response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Phase 1: The beginning …</a:t>
            </a:r>
          </a:p>
          <a:p>
            <a:pPr lvl="0"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ea typeface="ＭＳ Ｐゴシック" pitchFamily="34" charset="-128"/>
              </a:rPr>
              <a:t>Part 2 </a:t>
            </a:r>
            <a:r>
              <a:rPr lang="en-GB" altLang="en-US" sz="2000" dirty="0">
                <a:ea typeface="ＭＳ Ｐゴシック" pitchFamily="34" charset="-128"/>
              </a:rPr>
              <a:t>: </a:t>
            </a:r>
            <a:r>
              <a:rPr lang="en-GB" altLang="en-US" sz="2000" dirty="0" smtClean="0">
                <a:ea typeface="ＭＳ Ｐゴシック" pitchFamily="34" charset="-128"/>
              </a:rPr>
              <a:t>Building the future</a:t>
            </a:r>
            <a:endParaRPr lang="en-GB" altLang="en-US" sz="2000" dirty="0">
              <a:ea typeface="ＭＳ Ｐゴシック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Developing the language content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Sustainable</a:t>
            </a:r>
            <a:r>
              <a:rPr lang="en-GB" altLang="en-US" dirty="0">
                <a:ea typeface="ＭＳ Ｐゴシック" pitchFamily="34" charset="-128"/>
              </a:rPr>
              <a:t>, flexible, and reusable data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Focus on usable outputs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>
                <a:ea typeface="ＭＳ Ｐゴシック" pitchFamily="34" charset="-128"/>
              </a:rPr>
              <a:t>Working with communities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Start small …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Partnerships– external and internal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FFFF00"/>
                </a:solidFill>
                <a:ea typeface="ＭＳ Ｐゴシック" pitchFamily="34" charset="-128"/>
              </a:rPr>
              <a:t>Where we are and next steps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6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6937375" cy="1270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  <a:cs typeface="Arial" charset="0"/>
              </a:rPr>
              <a:t>Mission Statement</a:t>
            </a: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439738" y="15240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r>
              <a:rPr lang="en-US" altLang="en-US" sz="3600" b="1" dirty="0" smtClean="0">
                <a:solidFill>
                  <a:srgbClr val="003573"/>
                </a:solidFill>
                <a:cs typeface="Arial" charset="0"/>
              </a:rPr>
              <a:t>Outline</a:t>
            </a:r>
            <a:endParaRPr lang="en-US" altLang="en-US" sz="3600" b="1" dirty="0">
              <a:solidFill>
                <a:srgbClr val="00357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31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287336" y="886572"/>
            <a:ext cx="655433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600" b="1" dirty="0">
                <a:latin typeface="+mj-lt"/>
              </a:rPr>
              <a:t>Where we are and next steps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endParaRPr lang="en-US" altLang="en-US" b="0" dirty="0" smtClean="0"/>
          </a:p>
          <a:p>
            <a:pPr lvl="0"/>
            <a:r>
              <a:rPr lang="en-US" altLang="en-US" b="0" dirty="0" smtClean="0"/>
              <a:t>OGL  </a:t>
            </a:r>
            <a:r>
              <a:rPr lang="en-US" altLang="en-US" b="0" dirty="0" err="1"/>
              <a:t>WordNet</a:t>
            </a:r>
            <a:r>
              <a:rPr lang="en-US" altLang="en-US" b="0" dirty="0"/>
              <a:t> January 2016</a:t>
            </a:r>
          </a:p>
          <a:p>
            <a:pPr>
              <a:defRPr/>
            </a:pPr>
            <a:endParaRPr lang="en-US" altLang="en-US" b="0" dirty="0">
              <a:solidFill>
                <a:srgbClr val="74767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287338" y="1269657"/>
            <a:ext cx="6936756" cy="485775"/>
          </a:xfrm>
          <a:prstGeom prst="rect">
            <a:avLst/>
          </a:prstGeo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GB" altLang="en-US" sz="2600" dirty="0" smtClean="0">
                <a:solidFill>
                  <a:srgbClr val="747679"/>
                </a:solidFill>
                <a:latin typeface="+mj-lt"/>
                <a:ea typeface="ＭＳ Ｐゴシック" pitchFamily="34" charset="-128"/>
              </a:rPr>
              <a:t>Phase 1</a:t>
            </a:r>
            <a:endParaRPr lang="en-GB" altLang="en-US" sz="2600" dirty="0">
              <a:solidFill>
                <a:srgbClr val="747679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37" y="2297318"/>
            <a:ext cx="4609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Over half-way </a:t>
            </a:r>
            <a:r>
              <a:rPr lang="en-GB" sz="2400" dirty="0" smtClean="0"/>
              <a:t>through Phase 1 and we are on track</a:t>
            </a:r>
          </a:p>
          <a:p>
            <a:endParaRPr lang="en-GB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Eleven languages in progress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Base technology of data platform in production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First two languages launched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Iterative website development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First communities are live!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652" y="2767481"/>
            <a:ext cx="3585111" cy="284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287336" y="886572"/>
            <a:ext cx="655433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600" b="1" dirty="0">
                <a:latin typeface="+mj-lt"/>
              </a:rPr>
              <a:t>Where we are and next steps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endParaRPr lang="en-US" altLang="en-US" b="0" dirty="0" smtClean="0"/>
          </a:p>
          <a:p>
            <a:pPr lvl="0"/>
            <a:r>
              <a:rPr lang="en-US" altLang="en-US" b="0" dirty="0" smtClean="0"/>
              <a:t>OGL  </a:t>
            </a:r>
            <a:r>
              <a:rPr lang="en-US" altLang="en-US" b="0" dirty="0" err="1"/>
              <a:t>WordNet</a:t>
            </a:r>
            <a:r>
              <a:rPr lang="en-US" altLang="en-US" b="0" dirty="0"/>
              <a:t> January 2016</a:t>
            </a:r>
          </a:p>
          <a:p>
            <a:pPr>
              <a:defRPr/>
            </a:pPr>
            <a:endParaRPr lang="en-US" altLang="en-US" b="0" dirty="0">
              <a:solidFill>
                <a:srgbClr val="74767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96198" y="1269657"/>
            <a:ext cx="6936756" cy="485775"/>
          </a:xfrm>
          <a:prstGeom prst="rect">
            <a:avLst/>
          </a:prstGeo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GB" altLang="en-US" sz="2600" dirty="0" smtClean="0">
                <a:solidFill>
                  <a:srgbClr val="747679"/>
                </a:solidFill>
                <a:latin typeface="+mj-lt"/>
                <a:ea typeface="ＭＳ Ｐゴシック" pitchFamily="34" charset="-128"/>
              </a:rPr>
              <a:t>Phase 2 ….</a:t>
            </a:r>
            <a:endParaRPr lang="en-GB" altLang="en-US" sz="2600" dirty="0">
              <a:solidFill>
                <a:srgbClr val="747679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8258" y="2058532"/>
            <a:ext cx="51577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/>
          </a:p>
          <a:p>
            <a:r>
              <a:rPr lang="en-GB" sz="2400" dirty="0" smtClean="0"/>
              <a:t>Planning for Phase 2:</a:t>
            </a:r>
          </a:p>
          <a:p>
            <a:endParaRPr lang="en-GB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Many more languages and communities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Full digital accessibility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Outputs for developers and licensees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Many more strategic partnerships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Internal OUP synergies</a:t>
            </a:r>
            <a:endParaRPr lang="en-GB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3" y="2298445"/>
            <a:ext cx="3320691" cy="33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965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Where we are and next steps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dirty="0" smtClean="0">
                <a:ea typeface="ＭＳ Ｐゴシック" pitchFamily="34" charset="-128"/>
              </a:rPr>
              <a:t>OGL launched 2</a:t>
            </a:r>
            <a:r>
              <a:rPr lang="en-GB" altLang="en-US" baseline="30000" dirty="0" smtClean="0">
                <a:ea typeface="ＭＳ Ｐゴシック" pitchFamily="34" charset="-128"/>
              </a:rPr>
              <a:t>nd</a:t>
            </a:r>
            <a:r>
              <a:rPr lang="en-GB" altLang="en-US" dirty="0" smtClean="0">
                <a:ea typeface="ＭＳ Ｐゴシック" pitchFamily="34" charset="-128"/>
              </a:rPr>
              <a:t> September 2015</a:t>
            </a: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1941922" y="2004725"/>
            <a:ext cx="5175315" cy="11110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1130" y="6042483"/>
            <a:ext cx="3531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>
                <a:solidFill>
                  <a:srgbClr val="000000"/>
                </a:solidFill>
                <a:hlinkClick r:id="rId4"/>
              </a:rPr>
              <a:t>https://zu.oxforddictionaries.com/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4607" y="6050224"/>
            <a:ext cx="3809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u="sng" dirty="0">
                <a:solidFill>
                  <a:srgbClr val="000000"/>
                </a:solidFill>
                <a:hlinkClick r:id="rId5"/>
              </a:rPr>
              <a:t>https://nso.oxforddictionaries.com/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9" y="3224138"/>
            <a:ext cx="3172597" cy="285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93" y="3400410"/>
            <a:ext cx="2708399" cy="26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5554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287336" y="886572"/>
            <a:ext cx="655433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600" b="1" dirty="0">
                <a:solidFill>
                  <a:srgbClr val="002147"/>
                </a:solidFill>
                <a:latin typeface="Arial"/>
              </a:rPr>
              <a:t>Where we are and next steps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OGL </a:t>
            </a:r>
            <a:r>
              <a:rPr lang="en-US" altLang="en-US" dirty="0" err="1" smtClean="0"/>
              <a:t>WordNet</a:t>
            </a:r>
            <a:r>
              <a:rPr lang="en-US" altLang="en-US" dirty="0" smtClean="0"/>
              <a:t>,  January 2016</a:t>
            </a:r>
            <a:endParaRPr lang="en-US" altLang="en-US" b="0" dirty="0">
              <a:solidFill>
                <a:srgbClr val="74767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96198" y="1269657"/>
            <a:ext cx="6936756" cy="485775"/>
          </a:xfrm>
          <a:prstGeom prst="rect">
            <a:avLst/>
          </a:prstGeo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defRPr/>
            </a:pPr>
            <a:r>
              <a:rPr lang="en-GB" altLang="en-US" sz="2600" dirty="0" smtClean="0">
                <a:solidFill>
                  <a:srgbClr val="747679"/>
                </a:solidFill>
                <a:latin typeface="+mj-lt"/>
                <a:ea typeface="ＭＳ Ｐゴシック" pitchFamily="34" charset="-128"/>
              </a:rPr>
              <a:t>Proposed phase 2 initial languages</a:t>
            </a:r>
            <a:endParaRPr lang="en-GB" altLang="en-US" sz="2600" dirty="0">
              <a:solidFill>
                <a:srgbClr val="747679"/>
              </a:solidFill>
              <a:latin typeface="+mj-lt"/>
              <a:ea typeface="ＭＳ Ｐゴシック" pitchFamily="34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66225"/>
              </p:ext>
            </p:extLst>
          </p:nvPr>
        </p:nvGraphicFramePr>
        <p:xfrm>
          <a:off x="631826" y="2075880"/>
          <a:ext cx="8135937" cy="3874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0803"/>
                <a:gridCol w="1349828"/>
                <a:gridCol w="3338286"/>
                <a:gridCol w="1917020"/>
              </a:tblGrid>
              <a:tr h="417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Language</a:t>
                      </a:r>
                      <a:endParaRPr lang="en-US" sz="11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Language family</a:t>
                      </a:r>
                      <a:endParaRPr lang="en-US" sz="11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Country</a:t>
                      </a:r>
                      <a:endParaRPr lang="en-US" sz="11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Speakers (L1)</a:t>
                      </a:r>
                      <a:endParaRPr lang="en-US" sz="1100" b="1" i="0" u="none" strike="noStrike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Southern Quechua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Quechua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Bolivia and Peru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Hausa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Chadic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Nigeria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Amharic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Semitic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Ethiopia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Czech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Slavic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Czech Republic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Myanmar (Burmese)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Sino-Tibetan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Myanmar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Mongolian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Mongolic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Mongolia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5,700,000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Xhosa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Bantu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South Africa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7,600,000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Vietnamese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Austro-Asiatic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Vietnam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Afrikaans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Germanic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South Africa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7,100,000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Chichewa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Bantu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Malawi and Zambia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Turkish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Turkic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Turkey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Hungarian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Uralic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Hungary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7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Farsi/Persian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Iranian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Iran, Afghanistan, Tajikstan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65,000,000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178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Javanese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Malayo-Polynesian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Java (Indonesia), Malaysia, Singapore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82,000,000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1948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3"/>
          <p:cNvSpPr>
            <a:spLocks noGrp="1"/>
          </p:cNvSpPr>
          <p:nvPr>
            <p:ph type="title"/>
          </p:nvPr>
        </p:nvSpPr>
        <p:spPr>
          <a:xfrm>
            <a:off x="287338" y="2149475"/>
            <a:ext cx="8572500" cy="757238"/>
          </a:xfrm>
        </p:spPr>
        <p:txBody>
          <a:bodyPr/>
          <a:lstStyle/>
          <a:p>
            <a:pPr algn="ctr" eaLnBrk="1" hangingPunct="1"/>
            <a:r>
              <a:rPr lang="en-GB" altLang="en-US" sz="4400" dirty="0" smtClean="0">
                <a:ea typeface="ＭＳ Ｐゴシック" pitchFamily="34" charset="-128"/>
              </a:rPr>
              <a:t>Oxford Global Languages</a:t>
            </a:r>
            <a:r>
              <a:rPr lang="en-GB" altLang="en-US" sz="4800" dirty="0" smtClean="0">
                <a:ea typeface="ＭＳ Ｐゴシック" pitchFamily="34" charset="-128"/>
              </a:rPr>
              <a:t/>
            </a:r>
            <a:br>
              <a:rPr lang="en-GB" altLang="en-US" sz="4800" dirty="0" smtClean="0">
                <a:ea typeface="ＭＳ Ｐゴシック" pitchFamily="34" charset="-128"/>
              </a:rPr>
            </a:br>
            <a:r>
              <a:rPr lang="en-GB" altLang="en-US" sz="3600" b="0" dirty="0" smtClean="0">
                <a:ea typeface="ＭＳ Ｐゴシック" pitchFamily="34" charset="-128"/>
              </a:rPr>
              <a:t>A defining project</a:t>
            </a:r>
            <a:br>
              <a:rPr lang="en-GB" altLang="en-US" sz="36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/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/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/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3200" dirty="0" smtClean="0">
                <a:ea typeface="ＭＳ Ｐゴシック" pitchFamily="34" charset="-128"/>
              </a:rPr>
              <a:t>THANK YOU</a:t>
            </a:r>
            <a:r>
              <a:rPr lang="en-GB" altLang="en-US" sz="2000" b="0" dirty="0" smtClean="0">
                <a:ea typeface="ＭＳ Ｐゴシック" pitchFamily="34" charset="-128"/>
              </a:rPr>
              <a:t/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>
                <a:ea typeface="ＭＳ Ｐゴシック" pitchFamily="34" charset="-128"/>
              </a:rPr>
              <a:t/>
            </a:r>
            <a:br>
              <a:rPr lang="en-GB" altLang="en-US" sz="2000" b="0" dirty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/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>Jon French</a:t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>Advocacy and Partnerships Manager</a:t>
            </a:r>
            <a:br>
              <a:rPr lang="en-GB" altLang="en-US" sz="2000" b="0" dirty="0" smtClean="0">
                <a:ea typeface="ＭＳ Ｐゴシック" pitchFamily="34" charset="-128"/>
              </a:rPr>
            </a:br>
            <a:r>
              <a:rPr lang="en-GB" altLang="en-US" sz="2000" b="0" dirty="0" smtClean="0">
                <a:ea typeface="ＭＳ Ｐゴシック" pitchFamily="34" charset="-128"/>
              </a:rPr>
              <a:t>jon.french@oup.com</a:t>
            </a:r>
            <a:br>
              <a:rPr lang="en-GB" altLang="en-US" sz="2000" b="0" dirty="0" smtClean="0">
                <a:ea typeface="ＭＳ Ｐゴシック" pitchFamily="34" charset="-128"/>
              </a:rPr>
            </a:br>
            <a:endParaRPr lang="en-GB" altLang="en-US" sz="2000" b="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1813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81000" y="2322513"/>
            <a:ext cx="8383588" cy="3960812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altLang="en-US" sz="2000" b="1" dirty="0" smtClean="0">
                <a:solidFill>
                  <a:srgbClr val="FFFF00"/>
                </a:solidFill>
                <a:ea typeface="ＭＳ Ｐゴシック" pitchFamily="34" charset="-128"/>
              </a:rPr>
              <a:t>Part 1 : Oxford Global Languages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challenge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The response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Phase 1: The beginning …</a:t>
            </a:r>
          </a:p>
          <a:p>
            <a:pPr lvl="0"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lvl="0"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ea typeface="ＭＳ Ｐゴシック" pitchFamily="34" charset="-128"/>
              </a:rPr>
              <a:t>Part 2 </a:t>
            </a:r>
            <a:r>
              <a:rPr lang="en-GB" altLang="en-US" sz="2000" dirty="0">
                <a:ea typeface="ＭＳ Ｐゴシック" pitchFamily="34" charset="-128"/>
              </a:rPr>
              <a:t>: </a:t>
            </a:r>
            <a:r>
              <a:rPr lang="en-GB" altLang="en-US" sz="2000" dirty="0" smtClean="0">
                <a:ea typeface="ＭＳ Ｐゴシック" pitchFamily="34" charset="-128"/>
              </a:rPr>
              <a:t>Building the future</a:t>
            </a:r>
            <a:endParaRPr lang="en-GB" altLang="en-US" sz="2000" dirty="0">
              <a:ea typeface="ＭＳ Ｐゴシック" pitchFamily="34" charset="-128"/>
            </a:endParaRP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Developing the language content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Sustainable</a:t>
            </a:r>
            <a:r>
              <a:rPr lang="en-GB" altLang="en-US" dirty="0">
                <a:ea typeface="ＭＳ Ｐゴシック" pitchFamily="34" charset="-128"/>
              </a:rPr>
              <a:t>, flexible, and reusable data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Focus on usable outputs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>
                <a:ea typeface="ＭＳ Ｐゴシック" pitchFamily="34" charset="-128"/>
              </a:rPr>
              <a:t>Working with communities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Start small …</a:t>
            </a:r>
          </a:p>
          <a:p>
            <a:pPr marL="342900" indent="-342900" eaLnBrk="1" hangingPunct="1">
              <a:spcBef>
                <a:spcPct val="0"/>
              </a:spcBef>
              <a:buFont typeface="Arial" pitchFamily="34" charset="0"/>
              <a:buChar char="−"/>
              <a:defRPr/>
            </a:pPr>
            <a:r>
              <a:rPr lang="en-GB" altLang="en-US" dirty="0" smtClean="0">
                <a:ea typeface="ＭＳ Ｐゴシック" pitchFamily="34" charset="-128"/>
              </a:rPr>
              <a:t>Partnerships– external and internal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0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2000" dirty="0" smtClean="0">
                <a:solidFill>
                  <a:schemeClr val="bg1"/>
                </a:solidFill>
                <a:ea typeface="ＭＳ Ｐゴシック" pitchFamily="34" charset="-128"/>
              </a:rPr>
              <a:t>Where we are and next steps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altLang="en-US" sz="2600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GB" altLang="en-US" dirty="0" smtClean="0">
              <a:ea typeface="ＭＳ Ｐゴシック" pitchFamily="34" charset="-128"/>
            </a:endParaRP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287338" y="0"/>
            <a:ext cx="6937375" cy="12700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  <a:cs typeface="Arial" charset="0"/>
              </a:rPr>
              <a:t>Mission Statement</a:t>
            </a: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439738" y="152400"/>
            <a:ext cx="6937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endParaRPr lang="en-US" altLang="en-US" sz="2600" b="1" dirty="0">
              <a:solidFill>
                <a:srgbClr val="003573"/>
              </a:solidFill>
              <a:cs typeface="Arial" charset="0"/>
            </a:endParaRPr>
          </a:p>
          <a:p>
            <a:pPr eaLnBrk="1" hangingPunct="1"/>
            <a:r>
              <a:rPr lang="en-US" altLang="en-US" sz="3600" b="1" dirty="0" smtClean="0">
                <a:solidFill>
                  <a:srgbClr val="003573"/>
                </a:solidFill>
                <a:cs typeface="Arial" charset="0"/>
              </a:rPr>
              <a:t>Outline</a:t>
            </a:r>
            <a:endParaRPr lang="en-US" altLang="en-US" sz="3600" b="1" dirty="0">
              <a:solidFill>
                <a:srgbClr val="00357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60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Oxford Global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 smtClean="0">
                <a:solidFill>
                  <a:srgbClr val="002147"/>
                </a:solidFill>
              </a:rPr>
              <a:t>WordNet</a:t>
            </a:r>
            <a:r>
              <a:rPr lang="en-US" altLang="en-US" b="0" dirty="0" smtClean="0">
                <a:solidFill>
                  <a:srgbClr val="002147"/>
                </a:solidFill>
              </a:rPr>
              <a:t> January 2016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The challenge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959" y="2433234"/>
            <a:ext cx="3811741" cy="214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446" y="2433234"/>
            <a:ext cx="398306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Dominant languages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Disparate resources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Cultural attitudes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Technical challenges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Digital accessibility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Scattered initiatives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‘Top down’ approach</a:t>
            </a:r>
            <a:endParaRPr lang="en-GB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747" y="4629472"/>
            <a:ext cx="3836953" cy="132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Oxford Global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672472" y="6520543"/>
            <a:ext cx="8135938" cy="2469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r>
              <a:rPr lang="en-US" altLang="en-US" b="0" dirty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Further context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0446" y="2433234"/>
            <a:ext cx="425999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Demand for multilingual 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Democratization of content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/>
              <a:t>Increase in mobile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/>
              <a:t>Global tech </a:t>
            </a:r>
            <a:r>
              <a:rPr lang="en-GB" sz="2800" dirty="0" smtClean="0"/>
              <a:t>companies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04" y="2433234"/>
            <a:ext cx="3260556" cy="184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564" y="4216588"/>
            <a:ext cx="4113436" cy="211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64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Oxford Global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b="0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The response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2832224"/>
            <a:ext cx="472723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Focus on digitally under-represented languages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Develop content quickly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Inspire language communities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Make it social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Reusable </a:t>
            </a:r>
            <a:r>
              <a:rPr lang="en-GB" sz="2400" dirty="0"/>
              <a:t>content</a:t>
            </a:r>
            <a:endParaRPr lang="en-GB" sz="2400" dirty="0" smtClean="0"/>
          </a:p>
        </p:txBody>
      </p:sp>
      <p:pic>
        <p:nvPicPr>
          <p:cNvPr id="9" name="Picture 2" descr="More than 7 billion SIM cards are in use worldwi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241"/>
          <a:stretch/>
        </p:blipFill>
        <p:spPr bwMode="auto">
          <a:xfrm>
            <a:off x="4788978" y="2690648"/>
            <a:ext cx="4188974" cy="298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8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s://nfb.org/images/nfb/publications/vod/vod_23_3/stick-peop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3" y="3550043"/>
            <a:ext cx="878260" cy="65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5180" r="6964" b="6872"/>
          <a:stretch/>
        </p:blipFill>
        <p:spPr>
          <a:xfrm>
            <a:off x="803859" y="2566920"/>
            <a:ext cx="775170" cy="6107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Oxford Global Languages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 Vision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endParaRPr lang="en-US" altLang="en-US" b="0" dirty="0" smtClean="0">
              <a:solidFill>
                <a:srgbClr val="002147"/>
              </a:solidFill>
            </a:endParaRPr>
          </a:p>
          <a:p>
            <a:pPr lvl="0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>
              <a:defRPr/>
            </a:pPr>
            <a:endParaRPr lang="en-US" b="0" dirty="0" smtClean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2142100"/>
            <a:ext cx="6310838" cy="4185721"/>
          </a:xfrm>
          <a:prstGeom prst="rect">
            <a:avLst/>
          </a:prstGeom>
        </p:spPr>
        <p:txBody>
          <a:bodyPr wrap="square" lIns="91401" tIns="45700" rIns="91401" bIns="457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2147"/>
                </a:solidFill>
              </a:rPr>
              <a:t>Localized websites and digital access for 100+ languages</a:t>
            </a:r>
            <a:endParaRPr lang="en-GB" sz="2400" b="1" dirty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2147"/>
                </a:solidFill>
              </a:rPr>
              <a:t>Language communities contributing content</a:t>
            </a:r>
            <a:endParaRPr lang="en-GB" b="1" dirty="0">
              <a:solidFill>
                <a:srgbClr val="002147"/>
              </a:solidFill>
            </a:endParaRPr>
          </a:p>
          <a:p>
            <a:endParaRPr lang="en-GB" b="1" dirty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2147"/>
                </a:solidFill>
              </a:rPr>
              <a:t>Supporting digitally </a:t>
            </a:r>
            <a:r>
              <a:rPr lang="en-GB" sz="2400" b="1" dirty="0">
                <a:solidFill>
                  <a:srgbClr val="002147"/>
                </a:solidFill>
              </a:rPr>
              <a:t>under-represented </a:t>
            </a:r>
            <a:r>
              <a:rPr lang="en-GB" sz="2400" b="1" dirty="0" smtClean="0">
                <a:solidFill>
                  <a:srgbClr val="002147"/>
                </a:solidFill>
              </a:rPr>
              <a:t>languages</a:t>
            </a:r>
            <a:endParaRPr lang="en-GB" b="1" dirty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00214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002147"/>
                </a:solidFill>
              </a:rPr>
              <a:t>Flexible data serving multiple needs</a:t>
            </a:r>
            <a:endParaRPr lang="en-GB" sz="2000" b="1" dirty="0">
              <a:solidFill>
                <a:prstClr val="black"/>
              </a:solidFill>
              <a:latin typeface="Calibri"/>
            </a:endParaRPr>
          </a:p>
          <a:p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75928" y="5529917"/>
            <a:ext cx="1543050" cy="640080"/>
          </a:xfrm>
          <a:prstGeom prst="homePlate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 defTabSz="457007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508670" y="2537580"/>
            <a:ext cx="1543050" cy="640080"/>
          </a:xfrm>
          <a:prstGeom prst="homePlate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 defTabSz="45700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511818" y="4542512"/>
            <a:ext cx="1543050" cy="640080"/>
          </a:xfrm>
          <a:prstGeom prst="homePlate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 defTabSz="457007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475928" y="3559351"/>
            <a:ext cx="1543050" cy="640080"/>
          </a:xfrm>
          <a:prstGeom prst="homePlate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1" tIns="45700" rIns="91401" bIns="45700" rtlCol="0" anchor="ctr"/>
          <a:lstStyle/>
          <a:p>
            <a:pPr algn="ctr" defTabSz="457007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https://encrypted-tbn3.gstatic.com/images?q=tbn:ANd9GcQyyiue6jd4MaeMfnNwbMs1oBMWDi61zEkNAQWCWWg8RN2iQwnBPziWwm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38" y="4587366"/>
            <a:ext cx="595226" cy="59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ocketdock.com/images/screenshots/TwoArrows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4" y="5568562"/>
            <a:ext cx="791857" cy="6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127D9A4-BA4E-4FA0-AA8C-6E60CE2B853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8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Oxford Global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What it is </a:t>
            </a:r>
            <a:r>
              <a:rPr lang="en-GB" b="1" i="1" dirty="0" smtClean="0"/>
              <a:t>not</a:t>
            </a:r>
            <a:r>
              <a:rPr lang="en-GB" dirty="0" smtClean="0"/>
              <a:t> ….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0446" y="2302287"/>
            <a:ext cx="48172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i="1" dirty="0" smtClean="0"/>
              <a:t>An educational programme for schools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i="1" dirty="0" smtClean="0"/>
              <a:t>A research or academic unit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i="1" dirty="0" smtClean="0"/>
              <a:t>Focused on endangered languages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i="1" dirty="0" smtClean="0"/>
              <a:t>A government sponsored initiative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/>
          </a:p>
          <a:p>
            <a:pPr algn="ctr"/>
            <a:r>
              <a:rPr lang="en-GB" sz="2400" b="1" i="1" dirty="0" smtClean="0"/>
              <a:t>But we share a lot in common and can work together! </a:t>
            </a:r>
            <a:endParaRPr lang="en-GB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53" y="2587557"/>
            <a:ext cx="2996120" cy="299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907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ea typeface="ＭＳ Ｐゴシック" pitchFamily="34" charset="-128"/>
              </a:rPr>
              <a:t>Oxford Global Languages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eaLnBrk="1" hangingPunct="1"/>
            <a:endParaRPr lang="en-US" altLang="en-US" b="0" dirty="0" smtClean="0">
              <a:solidFill>
                <a:srgbClr val="002147"/>
              </a:solidFill>
            </a:endParaRPr>
          </a:p>
          <a:p>
            <a:pPr lvl="0" eaLnBrk="1" hangingPunct="1"/>
            <a:r>
              <a:rPr lang="en-US" altLang="en-US" b="0" dirty="0" smtClean="0">
                <a:solidFill>
                  <a:srgbClr val="002147"/>
                </a:solidFill>
              </a:rPr>
              <a:t>OGL  </a:t>
            </a:r>
            <a:r>
              <a:rPr lang="en-US" altLang="en-US" b="0" dirty="0" err="1">
                <a:solidFill>
                  <a:srgbClr val="002147"/>
                </a:solidFill>
              </a:rPr>
              <a:t>WordNet</a:t>
            </a:r>
            <a:r>
              <a:rPr lang="en-US" altLang="en-US" b="0" dirty="0">
                <a:solidFill>
                  <a:srgbClr val="002147"/>
                </a:solidFill>
              </a:rPr>
              <a:t> January 2016</a:t>
            </a:r>
          </a:p>
          <a:p>
            <a:pPr eaLnBrk="1" hangingPunct="1"/>
            <a:endParaRPr lang="en-US" altLang="en-US" dirty="0" smtClean="0">
              <a:solidFill>
                <a:srgbClr val="002147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7338" y="1270000"/>
            <a:ext cx="6937375" cy="485775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 smtClean="0"/>
              <a:t>The beginning: Phase 1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D523CA-9142-4FCB-A5E0-6EAFCF4D109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21452" y="3981230"/>
            <a:ext cx="8619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October 2014-September 2016: Phase 1</a:t>
            </a:r>
          </a:p>
          <a:p>
            <a:r>
              <a:rPr lang="en-GB" sz="2000" b="1" dirty="0" smtClean="0"/>
              <a:t>Goals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11 language </a:t>
            </a:r>
            <a:r>
              <a:rPr lang="en-GB" sz="2000" b="1" dirty="0" smtClean="0"/>
              <a:t>websites</a:t>
            </a:r>
            <a:r>
              <a:rPr lang="en-GB" sz="2000" dirty="0" smtClean="0"/>
              <a:t> with 3-4 active </a:t>
            </a:r>
            <a:r>
              <a:rPr lang="en-GB" sz="2000" b="1" dirty="0" smtClean="0"/>
              <a:t>communities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Complete </a:t>
            </a:r>
            <a:r>
              <a:rPr lang="en-GB" sz="2000" b="1" dirty="0" smtClean="0"/>
              <a:t>workflow</a:t>
            </a:r>
            <a:r>
              <a:rPr lang="en-GB" sz="2000" dirty="0" smtClean="0"/>
              <a:t> </a:t>
            </a:r>
            <a:r>
              <a:rPr lang="en-GB" sz="2000" dirty="0"/>
              <a:t> </a:t>
            </a:r>
            <a:r>
              <a:rPr lang="en-GB" sz="2000" dirty="0" smtClean="0"/>
              <a:t>trialled and  tested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b="1" dirty="0" smtClean="0"/>
              <a:t>Data</a:t>
            </a:r>
            <a:r>
              <a:rPr lang="en-GB" sz="2000" dirty="0" smtClean="0"/>
              <a:t> models and platform able to store and update multilingual interlinked content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 smtClean="0"/>
              <a:t>First usable outputs for third parties</a:t>
            </a:r>
            <a:endParaRPr lang="en-GB" sz="2400" dirty="0"/>
          </a:p>
        </p:txBody>
      </p:sp>
      <p:pic>
        <p:nvPicPr>
          <p:cNvPr id="1026" name="Picture 2" descr="http://adventuresintriathlon.com/aitblog/wp-content/uploads/2013/02/austinmarathon-start-e13620166578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39495" r="2151" b="15465"/>
          <a:stretch/>
        </p:blipFill>
        <p:spPr bwMode="auto">
          <a:xfrm>
            <a:off x="631825" y="2133754"/>
            <a:ext cx="762086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26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UP Standard corporate template">
  <a:themeElements>
    <a:clrScheme name="OUP Standard corporate template 1">
      <a:dk1>
        <a:srgbClr val="002147"/>
      </a:dk1>
      <a:lt1>
        <a:srgbClr val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FFFFFF"/>
      </a:accent3>
      <a:accent4>
        <a:srgbClr val="001B3B"/>
      </a:accent4>
      <a:accent5>
        <a:srgbClr val="AAC1DC"/>
      </a:accent5>
      <a:accent6>
        <a:srgbClr val="8D1029"/>
      </a:accent6>
      <a:hlink>
        <a:srgbClr val="E7B513"/>
      </a:hlink>
      <a:folHlink>
        <a:srgbClr val="DC91AE"/>
      </a:folHlink>
    </a:clrScheme>
    <a:fontScheme name="OUP Standard corporate template">
      <a:majorFont>
        <a:latin typeface="OUP Argo"/>
        <a:ea typeface="ＭＳ Ｐゴシック"/>
        <a:cs typeface=""/>
      </a:majorFont>
      <a:minorFont>
        <a:latin typeface="OUP Arg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UP Standard corporate template 1">
        <a:dk1>
          <a:srgbClr val="002147"/>
        </a:dk1>
        <a:lt1>
          <a:srgbClr val="FFFFFF"/>
        </a:lt1>
        <a:dk2>
          <a:srgbClr val="000000"/>
        </a:dk2>
        <a:lt2>
          <a:srgbClr val="E7E7E7"/>
        </a:lt2>
        <a:accent1>
          <a:srgbClr val="0082C0"/>
        </a:accent1>
        <a:accent2>
          <a:srgbClr val="9C132E"/>
        </a:accent2>
        <a:accent3>
          <a:srgbClr val="FFFFFF"/>
        </a:accent3>
        <a:accent4>
          <a:srgbClr val="001B3B"/>
        </a:accent4>
        <a:accent5>
          <a:srgbClr val="AAC1DC"/>
        </a:accent5>
        <a:accent6>
          <a:srgbClr val="8D1029"/>
        </a:accent6>
        <a:hlink>
          <a:srgbClr val="E7B513"/>
        </a:hlink>
        <a:folHlink>
          <a:srgbClr val="DC91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UP Standard corporate template">
  <a:themeElements>
    <a:clrScheme name="OUP">
      <a:dk1>
        <a:srgbClr val="002147"/>
      </a:dk1>
      <a:lt1>
        <a:sysClr val="window" lastClr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5D4B0A"/>
      </a:accent3>
      <a:accent4>
        <a:srgbClr val="898A17"/>
      </a:accent4>
      <a:accent5>
        <a:srgbClr val="4B3242"/>
      </a:accent5>
      <a:accent6>
        <a:srgbClr val="BD7824"/>
      </a:accent6>
      <a:hlink>
        <a:srgbClr val="E7B513"/>
      </a:hlink>
      <a:folHlink>
        <a:srgbClr val="DC91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New Look">
  <a:themeElements>
    <a:clrScheme name="OUP">
      <a:dk1>
        <a:srgbClr val="002147"/>
      </a:dk1>
      <a:lt1>
        <a:sysClr val="window" lastClr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5D4B0A"/>
      </a:accent3>
      <a:accent4>
        <a:srgbClr val="898A17"/>
      </a:accent4>
      <a:accent5>
        <a:srgbClr val="4B3242"/>
      </a:accent5>
      <a:accent6>
        <a:srgbClr val="BD7824"/>
      </a:accent6>
      <a:hlink>
        <a:srgbClr val="E7B513"/>
      </a:hlink>
      <a:folHlink>
        <a:srgbClr val="DC91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ew Look">
  <a:themeElements>
    <a:clrScheme name="1_New Look 1">
      <a:dk1>
        <a:srgbClr val="002147"/>
      </a:dk1>
      <a:lt1>
        <a:srgbClr val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FFFFFF"/>
      </a:accent3>
      <a:accent4>
        <a:srgbClr val="001B3B"/>
      </a:accent4>
      <a:accent5>
        <a:srgbClr val="AAC1DC"/>
      </a:accent5>
      <a:accent6>
        <a:srgbClr val="8D1029"/>
      </a:accent6>
      <a:hlink>
        <a:srgbClr val="E7B513"/>
      </a:hlink>
      <a:folHlink>
        <a:srgbClr val="DC91AE"/>
      </a:folHlink>
    </a:clrScheme>
    <a:fontScheme name="1_New Lo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w Look 1">
        <a:dk1>
          <a:srgbClr val="002147"/>
        </a:dk1>
        <a:lt1>
          <a:srgbClr val="FFFFFF"/>
        </a:lt1>
        <a:dk2>
          <a:srgbClr val="000000"/>
        </a:dk2>
        <a:lt2>
          <a:srgbClr val="E7E7E7"/>
        </a:lt2>
        <a:accent1>
          <a:srgbClr val="0082C0"/>
        </a:accent1>
        <a:accent2>
          <a:srgbClr val="9C132E"/>
        </a:accent2>
        <a:accent3>
          <a:srgbClr val="FFFFFF"/>
        </a:accent3>
        <a:accent4>
          <a:srgbClr val="001B3B"/>
        </a:accent4>
        <a:accent5>
          <a:srgbClr val="AAC1DC"/>
        </a:accent5>
        <a:accent6>
          <a:srgbClr val="8D1029"/>
        </a:accent6>
        <a:hlink>
          <a:srgbClr val="E7B513"/>
        </a:hlink>
        <a:folHlink>
          <a:srgbClr val="DC91A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ew Look">
  <a:themeElements>
    <a:clrScheme name="Custom 1">
      <a:dk1>
        <a:srgbClr val="002147"/>
      </a:dk1>
      <a:lt1>
        <a:sysClr val="window" lastClr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5D4B0A"/>
      </a:accent3>
      <a:accent4>
        <a:srgbClr val="898A17"/>
      </a:accent4>
      <a:accent5>
        <a:srgbClr val="4B3242"/>
      </a:accent5>
      <a:accent6>
        <a:srgbClr val="BD7824"/>
      </a:accent6>
      <a:hlink>
        <a:srgbClr val="0000FF"/>
      </a:hlink>
      <a:folHlink>
        <a:srgbClr val="91C4F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U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UP Standard corporate template">
  <a:themeElements>
    <a:clrScheme name="OUP">
      <a:dk1>
        <a:srgbClr val="002147"/>
      </a:dk1>
      <a:lt1>
        <a:sysClr val="window" lastClr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5D4B0A"/>
      </a:accent3>
      <a:accent4>
        <a:srgbClr val="898A17"/>
      </a:accent4>
      <a:accent5>
        <a:srgbClr val="4B3242"/>
      </a:accent5>
      <a:accent6>
        <a:srgbClr val="BD7824"/>
      </a:accent6>
      <a:hlink>
        <a:srgbClr val="E7B513"/>
      </a:hlink>
      <a:folHlink>
        <a:srgbClr val="DC91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New Look">
  <a:themeElements>
    <a:clrScheme name="OUP">
      <a:dk1>
        <a:srgbClr val="002147"/>
      </a:dk1>
      <a:lt1>
        <a:sysClr val="window" lastClr="FFFFFF"/>
      </a:lt1>
      <a:dk2>
        <a:srgbClr val="000000"/>
      </a:dk2>
      <a:lt2>
        <a:srgbClr val="E7E7E7"/>
      </a:lt2>
      <a:accent1>
        <a:srgbClr val="0082C0"/>
      </a:accent1>
      <a:accent2>
        <a:srgbClr val="9C132E"/>
      </a:accent2>
      <a:accent3>
        <a:srgbClr val="5D4B0A"/>
      </a:accent3>
      <a:accent4>
        <a:srgbClr val="898A17"/>
      </a:accent4>
      <a:accent5>
        <a:srgbClr val="4B3242"/>
      </a:accent5>
      <a:accent6>
        <a:srgbClr val="BD7824"/>
      </a:accent6>
      <a:hlink>
        <a:srgbClr val="E7B513"/>
      </a:hlink>
      <a:folHlink>
        <a:srgbClr val="DC91A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793AA7DB3FF042BBCB7CFC94C4AF55" ma:contentTypeVersion="4" ma:contentTypeDescription="Create a new document." ma:contentTypeScope="" ma:versionID="1dede05efc8e07034b5d512942ad02f1">
  <xsd:schema xmlns:xsd="http://www.w3.org/2001/XMLSchema" xmlns:xs="http://www.w3.org/2001/XMLSchema" xmlns:p="http://schemas.microsoft.com/office/2006/metadata/properties" xmlns:ns2="86903ed1-0e9c-416a-b0a8-5d1e4ac47bab" xmlns:ns3="http://schemas.microsoft.com/sharepoint/v4" targetNamespace="http://schemas.microsoft.com/office/2006/metadata/properties" ma:root="true" ma:fieldsID="283f2108ca844ee06803959ce22d0672" ns2:_="" ns3:_="">
    <xsd:import namespace="86903ed1-0e9c-416a-b0a8-5d1e4ac47bab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eting_x0028_s_x0029_" minOccurs="0"/>
                <xsd:element ref="ns2:Category"/>
                <xsd:element ref="ns3:IconOverlay" minOccurs="0"/>
                <xsd:element ref="ns2:Date_x0020_of_x0020_Away_x0020_D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03ed1-0e9c-416a-b0a8-5d1e4ac47bab" elementFormDefault="qualified">
    <xsd:import namespace="http://schemas.microsoft.com/office/2006/documentManagement/types"/>
    <xsd:import namespace="http://schemas.microsoft.com/office/infopath/2007/PartnerControls"/>
    <xsd:element name="Meeting_x0028_s_x0029_" ma:index="8" nillable="true" ma:displayName="Meeting(s)" ma:description="You may choose more than one meeting.  The document will show up on the page(s) selected." ma:internalName="Meeting_x0028_s_x0029_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tent Awayday"/>
                    <xsd:enumeration value="Current Dictionaries Briefing"/>
                    <xsd:enumeration value="Dictionaries Briefing"/>
                    <xsd:enumeration value="ITSD quarterly review"/>
                    <xsd:enumeration value="OED Briefing"/>
                    <xsd:enumeration value="OED Editorial Meeting"/>
                    <xsd:enumeration value="OED Project Management Meeting"/>
                    <xsd:enumeration value="OED Strategy Planning Meeting"/>
                    <xsd:enumeration value="Pronunciation Briefing"/>
                    <xsd:enumeration value="ARCHIVE"/>
                  </xsd:restriction>
                </xsd:simpleType>
              </xsd:element>
            </xsd:sequence>
          </xsd:extension>
        </xsd:complexContent>
      </xsd:complexType>
    </xsd:element>
    <xsd:element name="Category" ma:index="9" ma:displayName="Category" ma:description="You may only choose one category.  Categories are used to enable you to filter out documents or sort them into groups (like folders)." ma:format="Dropdown" ma:internalName="Category">
      <xsd:simpleType>
        <xsd:restriction base="dms:Choice">
          <xsd:enumeration value="Action points"/>
          <xsd:enumeration value="Agendas"/>
          <xsd:enumeration value="Group Summaries"/>
          <xsd:enumeration value="Marketing &amp; Publicity Updates"/>
          <xsd:enumeration value="Minutes"/>
          <xsd:enumeration value="Presentations"/>
          <xsd:enumeration value="Related documents"/>
          <xsd:enumeration value="Reports"/>
          <xsd:enumeration value="zARCHIVE"/>
        </xsd:restriction>
      </xsd:simpleType>
    </xsd:element>
    <xsd:element name="Date_x0020_of_x0020_Away_x0020_Day" ma:index="11" nillable="true" ma:displayName="Date of Meeting" ma:format="DateOnly" ma:internalName="Date_x0020_of_x0020_Away_x0020_Day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8_s_x0029_ xmlns="86903ed1-0e9c-416a-b0a8-5d1e4ac47bab">
      <Value xmlns="86903ed1-0e9c-416a-b0a8-5d1e4ac47bab">Dictionaries Briefing</Value>
    </Meeting_x0028_s_x0029_>
    <IconOverlay xmlns="http://schemas.microsoft.com/sharepoint/v4" xsi:nil="true"/>
    <Category xmlns="86903ed1-0e9c-416a-b0a8-5d1e4ac47bab">Presentations</Category>
    <Date_x0020_of_x0020_Away_x0020_Day xmlns="86903ed1-0e9c-416a-b0a8-5d1e4ac47bab" xsi:nil="true"/>
  </documentManagement>
</p:properties>
</file>

<file path=customXml/itemProps1.xml><?xml version="1.0" encoding="utf-8"?>
<ds:datastoreItem xmlns:ds="http://schemas.openxmlformats.org/officeDocument/2006/customXml" ds:itemID="{8B910E08-47FD-4EF0-8750-54A6EA67C7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9907ED-BC2F-4653-AE30-0D34FCB408BE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C3C7E4A-4608-40EF-B58D-F5E46AAAF4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03ed1-0e9c-416a-b0a8-5d1e4ac47bab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2A1A134-E642-44FE-9618-18B217E0AB1D}">
  <ds:schemaRefs>
    <ds:schemaRef ds:uri="86903ed1-0e9c-416a-b0a8-5d1e4ac47bab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13701</TotalTime>
  <Words>962</Words>
  <Application>Microsoft Office PowerPoint</Application>
  <PresentationFormat>On-screen Show (4:3)</PresentationFormat>
  <Paragraphs>380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OUP Standard corporate template</vt:lpstr>
      <vt:lpstr>1_OUP Standard corporate template</vt:lpstr>
      <vt:lpstr>2_New Look</vt:lpstr>
      <vt:lpstr>1_New Look</vt:lpstr>
      <vt:lpstr>New Look</vt:lpstr>
      <vt:lpstr>Office Theme</vt:lpstr>
      <vt:lpstr>2_OUP Standard corporate template</vt:lpstr>
      <vt:lpstr>3_New Look</vt:lpstr>
      <vt:lpstr>PowerPoint Presentation</vt:lpstr>
      <vt:lpstr>OUP dictionaries: </vt:lpstr>
      <vt:lpstr>Mission Statement</vt:lpstr>
      <vt:lpstr>Oxford Global Languages</vt:lpstr>
      <vt:lpstr>Oxford Global Languages</vt:lpstr>
      <vt:lpstr>Oxford Global Languages</vt:lpstr>
      <vt:lpstr> Oxford Global Languages</vt:lpstr>
      <vt:lpstr>Oxford Global Languages</vt:lpstr>
      <vt:lpstr>Oxford Global Languages</vt:lpstr>
      <vt:lpstr>Mission Statement</vt:lpstr>
      <vt:lpstr>Phase 1: the first 10 (11!) languages</vt:lpstr>
      <vt:lpstr>Building the future</vt:lpstr>
      <vt:lpstr>Building the future …</vt:lpstr>
      <vt:lpstr>Building the future</vt:lpstr>
      <vt:lpstr>PowerPoint Presentation</vt:lpstr>
      <vt:lpstr>  Building the future </vt:lpstr>
      <vt:lpstr>Building the future</vt:lpstr>
      <vt:lpstr>Building the future</vt:lpstr>
      <vt:lpstr>Building the future</vt:lpstr>
      <vt:lpstr>Building the future</vt:lpstr>
      <vt:lpstr>Mission Statement</vt:lpstr>
      <vt:lpstr>PowerPoint Presentation</vt:lpstr>
      <vt:lpstr>PowerPoint Presentation</vt:lpstr>
      <vt:lpstr>Where we are and next steps</vt:lpstr>
      <vt:lpstr>PowerPoint Presentation</vt:lpstr>
      <vt:lpstr>Oxford Global Languages A defining project    THANK YOU   Jon French Advocacy and Partnerships Manager jon.french@oup.com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Dictionaries Briefing April 2014</dc:title>
  <dc:creator>Nigel Lea</dc:creator>
  <cp:lastModifiedBy>FRENCH, Jon</cp:lastModifiedBy>
  <cp:revision>415</cp:revision>
  <cp:lastPrinted>2016-01-25T11:11:58Z</cp:lastPrinted>
  <dcterms:created xsi:type="dcterms:W3CDTF">2010-07-14T07:44:25Z</dcterms:created>
  <dcterms:modified xsi:type="dcterms:W3CDTF">2016-01-28T07:27:15Z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-28640403</vt:i4>
  </property>
  <property fmtid="{D5CDD505-2E9C-101B-9397-08002B2CF9AE}" pid="3" name="_NewReviewCycle">
    <vt:lpwstr/>
  </property>
  <property fmtid="{D5CDD505-2E9C-101B-9397-08002B2CF9AE}" pid="4" name="_EmailSubject">
    <vt:lpwstr>Judy's presentation MASTER v1</vt:lpwstr>
  </property>
  <property fmtid="{D5CDD505-2E9C-101B-9397-08002B2CF9AE}" pid="5" name="_AuthorEmail">
    <vt:lpwstr>ruth.madder@oup.com</vt:lpwstr>
  </property>
  <property fmtid="{D5CDD505-2E9C-101B-9397-08002B2CF9AE}" pid="6" name="_AuthorEmailDisplayName">
    <vt:lpwstr>MADDER, Ruth</vt:lpwstr>
  </property>
  <property fmtid="{D5CDD505-2E9C-101B-9397-08002B2CF9AE}" pid="7" name="_PreviousAdHocReviewCycleID">
    <vt:i4>1703450609</vt:i4>
  </property>
</Properties>
</file>